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691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1638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92B44-B0B6-AA4F-21A6-AE42F47AA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00F0C1-301A-D4EB-094F-0C229AD045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2547DF-C596-AB33-42AE-85800162EF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7003C-1A2C-C949-6F81-2643C9886E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95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13" Type="http://schemas.openxmlformats.org/officeDocument/2006/relationships/image" Target="../media/image97.png"/><Relationship Id="rId3" Type="http://schemas.openxmlformats.org/officeDocument/2006/relationships/image" Target="../media/image87.png"/><Relationship Id="rId7" Type="http://schemas.openxmlformats.org/officeDocument/2006/relationships/image" Target="../media/image91.png"/><Relationship Id="rId12" Type="http://schemas.openxmlformats.org/officeDocument/2006/relationships/image" Target="../media/image9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0.png"/><Relationship Id="rId11" Type="http://schemas.openxmlformats.org/officeDocument/2006/relationships/image" Target="../media/image95.png"/><Relationship Id="rId5" Type="http://schemas.openxmlformats.org/officeDocument/2006/relationships/image" Target="../media/image89.png"/><Relationship Id="rId15" Type="http://schemas.openxmlformats.org/officeDocument/2006/relationships/image" Target="../media/image99.png"/><Relationship Id="rId10" Type="http://schemas.openxmlformats.org/officeDocument/2006/relationships/image" Target="../media/image94.png"/><Relationship Id="rId4" Type="http://schemas.openxmlformats.org/officeDocument/2006/relationships/image" Target="../media/image88.png"/><Relationship Id="rId9" Type="http://schemas.openxmlformats.org/officeDocument/2006/relationships/image" Target="../media/image93.png"/><Relationship Id="rId14" Type="http://schemas.openxmlformats.org/officeDocument/2006/relationships/image" Target="../media/image9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3" Type="http://schemas.openxmlformats.org/officeDocument/2006/relationships/image" Target="../media/image100.png"/><Relationship Id="rId7" Type="http://schemas.openxmlformats.org/officeDocument/2006/relationships/image" Target="../media/image9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2.png"/><Relationship Id="rId11" Type="http://schemas.openxmlformats.org/officeDocument/2006/relationships/image" Target="../media/image106.png"/><Relationship Id="rId5" Type="http://schemas.openxmlformats.org/officeDocument/2006/relationships/image" Target="../media/image101.png"/><Relationship Id="rId10" Type="http://schemas.openxmlformats.org/officeDocument/2006/relationships/image" Target="../media/image105.png"/><Relationship Id="rId4" Type="http://schemas.openxmlformats.org/officeDocument/2006/relationships/image" Target="../media/image53.png"/><Relationship Id="rId9" Type="http://schemas.openxmlformats.org/officeDocument/2006/relationships/image" Target="../media/image10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png"/><Relationship Id="rId13" Type="http://schemas.openxmlformats.org/officeDocument/2006/relationships/image" Target="../media/image117.png"/><Relationship Id="rId18" Type="http://schemas.openxmlformats.org/officeDocument/2006/relationships/image" Target="../media/image122.png"/><Relationship Id="rId3" Type="http://schemas.openxmlformats.org/officeDocument/2006/relationships/image" Target="../media/image107.png"/><Relationship Id="rId21" Type="http://schemas.openxmlformats.org/officeDocument/2006/relationships/image" Target="../media/image125.png"/><Relationship Id="rId7" Type="http://schemas.openxmlformats.org/officeDocument/2006/relationships/image" Target="../media/image111.png"/><Relationship Id="rId12" Type="http://schemas.openxmlformats.org/officeDocument/2006/relationships/image" Target="../media/image116.png"/><Relationship Id="rId17" Type="http://schemas.openxmlformats.org/officeDocument/2006/relationships/image" Target="../media/image121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20.png"/><Relationship Id="rId20" Type="http://schemas.openxmlformats.org/officeDocument/2006/relationships/image" Target="../media/image1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0.png"/><Relationship Id="rId11" Type="http://schemas.openxmlformats.org/officeDocument/2006/relationships/image" Target="../media/image115.png"/><Relationship Id="rId5" Type="http://schemas.openxmlformats.org/officeDocument/2006/relationships/image" Target="../media/image109.png"/><Relationship Id="rId15" Type="http://schemas.openxmlformats.org/officeDocument/2006/relationships/image" Target="../media/image119.png"/><Relationship Id="rId10" Type="http://schemas.openxmlformats.org/officeDocument/2006/relationships/image" Target="../media/image114.png"/><Relationship Id="rId19" Type="http://schemas.openxmlformats.org/officeDocument/2006/relationships/image" Target="../media/image123.png"/><Relationship Id="rId4" Type="http://schemas.openxmlformats.org/officeDocument/2006/relationships/image" Target="../media/image108.png"/><Relationship Id="rId9" Type="http://schemas.openxmlformats.org/officeDocument/2006/relationships/image" Target="../media/image113.png"/><Relationship Id="rId14" Type="http://schemas.openxmlformats.org/officeDocument/2006/relationships/image" Target="../media/image118.png"/><Relationship Id="rId22" Type="http://schemas.openxmlformats.org/officeDocument/2006/relationships/image" Target="../media/image12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png"/><Relationship Id="rId13" Type="http://schemas.openxmlformats.org/officeDocument/2006/relationships/image" Target="../media/image137.png"/><Relationship Id="rId18" Type="http://schemas.openxmlformats.org/officeDocument/2006/relationships/image" Target="../media/image142.png"/><Relationship Id="rId3" Type="http://schemas.openxmlformats.org/officeDocument/2006/relationships/image" Target="../media/image127.png"/><Relationship Id="rId21" Type="http://schemas.openxmlformats.org/officeDocument/2006/relationships/image" Target="../media/image145.png"/><Relationship Id="rId7" Type="http://schemas.openxmlformats.org/officeDocument/2006/relationships/image" Target="../media/image131.png"/><Relationship Id="rId12" Type="http://schemas.openxmlformats.org/officeDocument/2006/relationships/image" Target="../media/image136.png"/><Relationship Id="rId17" Type="http://schemas.openxmlformats.org/officeDocument/2006/relationships/image" Target="../media/image141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40.png"/><Relationship Id="rId20" Type="http://schemas.openxmlformats.org/officeDocument/2006/relationships/image" Target="../media/image14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11" Type="http://schemas.openxmlformats.org/officeDocument/2006/relationships/image" Target="../media/image135.png"/><Relationship Id="rId5" Type="http://schemas.openxmlformats.org/officeDocument/2006/relationships/image" Target="../media/image129.png"/><Relationship Id="rId15" Type="http://schemas.openxmlformats.org/officeDocument/2006/relationships/image" Target="../media/image139.png"/><Relationship Id="rId10" Type="http://schemas.openxmlformats.org/officeDocument/2006/relationships/image" Target="../media/image134.png"/><Relationship Id="rId19" Type="http://schemas.openxmlformats.org/officeDocument/2006/relationships/image" Target="../media/image143.png"/><Relationship Id="rId4" Type="http://schemas.openxmlformats.org/officeDocument/2006/relationships/image" Target="../media/image128.png"/><Relationship Id="rId9" Type="http://schemas.openxmlformats.org/officeDocument/2006/relationships/image" Target="../media/image133.png"/><Relationship Id="rId14" Type="http://schemas.openxmlformats.org/officeDocument/2006/relationships/image" Target="../media/image13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png"/><Relationship Id="rId3" Type="http://schemas.openxmlformats.org/officeDocument/2006/relationships/image" Target="../media/image146.png"/><Relationship Id="rId7" Type="http://schemas.openxmlformats.org/officeDocument/2006/relationships/image" Target="../media/image14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7.png"/><Relationship Id="rId11" Type="http://schemas.openxmlformats.org/officeDocument/2006/relationships/image" Target="../media/image152.png"/><Relationship Id="rId5" Type="http://schemas.openxmlformats.org/officeDocument/2006/relationships/image" Target="../media/image8.png"/><Relationship Id="rId10" Type="http://schemas.openxmlformats.org/officeDocument/2006/relationships/image" Target="../media/image151.png"/><Relationship Id="rId4" Type="http://schemas.openxmlformats.org/officeDocument/2006/relationships/image" Target="../media/image7.png"/><Relationship Id="rId9" Type="http://schemas.openxmlformats.org/officeDocument/2006/relationships/image" Target="../media/image15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6.png"/><Relationship Id="rId13" Type="http://schemas.openxmlformats.org/officeDocument/2006/relationships/image" Target="../media/image161.png"/><Relationship Id="rId18" Type="http://schemas.openxmlformats.org/officeDocument/2006/relationships/image" Target="../media/image166.png"/><Relationship Id="rId3" Type="http://schemas.openxmlformats.org/officeDocument/2006/relationships/image" Target="../media/image153.png"/><Relationship Id="rId21" Type="http://schemas.openxmlformats.org/officeDocument/2006/relationships/image" Target="../media/image169.png"/><Relationship Id="rId7" Type="http://schemas.openxmlformats.org/officeDocument/2006/relationships/image" Target="../media/image155.png"/><Relationship Id="rId12" Type="http://schemas.openxmlformats.org/officeDocument/2006/relationships/image" Target="../media/image160.png"/><Relationship Id="rId17" Type="http://schemas.openxmlformats.org/officeDocument/2006/relationships/image" Target="../media/image165.png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164.png"/><Relationship Id="rId20" Type="http://schemas.openxmlformats.org/officeDocument/2006/relationships/image" Target="../media/image16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4.png"/><Relationship Id="rId11" Type="http://schemas.openxmlformats.org/officeDocument/2006/relationships/image" Target="../media/image159.png"/><Relationship Id="rId24" Type="http://schemas.openxmlformats.org/officeDocument/2006/relationships/image" Target="../media/image172.png"/><Relationship Id="rId5" Type="http://schemas.openxmlformats.org/officeDocument/2006/relationships/image" Target="../media/image8.png"/><Relationship Id="rId15" Type="http://schemas.openxmlformats.org/officeDocument/2006/relationships/image" Target="../media/image163.png"/><Relationship Id="rId23" Type="http://schemas.openxmlformats.org/officeDocument/2006/relationships/image" Target="../media/image171.png"/><Relationship Id="rId10" Type="http://schemas.openxmlformats.org/officeDocument/2006/relationships/image" Target="../media/image158.png"/><Relationship Id="rId19" Type="http://schemas.openxmlformats.org/officeDocument/2006/relationships/image" Target="../media/image167.png"/><Relationship Id="rId4" Type="http://schemas.openxmlformats.org/officeDocument/2006/relationships/image" Target="../media/image7.png"/><Relationship Id="rId9" Type="http://schemas.openxmlformats.org/officeDocument/2006/relationships/image" Target="../media/image157.png"/><Relationship Id="rId14" Type="http://schemas.openxmlformats.org/officeDocument/2006/relationships/image" Target="../media/image162.png"/><Relationship Id="rId22" Type="http://schemas.openxmlformats.org/officeDocument/2006/relationships/image" Target="../media/image17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5.png"/><Relationship Id="rId5" Type="http://schemas.openxmlformats.org/officeDocument/2006/relationships/image" Target="../media/image174.png"/><Relationship Id="rId4" Type="http://schemas.openxmlformats.org/officeDocument/2006/relationships/image" Target="../media/image17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1.png"/><Relationship Id="rId3" Type="http://schemas.openxmlformats.org/officeDocument/2006/relationships/image" Target="../media/image176.png"/><Relationship Id="rId7" Type="http://schemas.openxmlformats.org/officeDocument/2006/relationships/image" Target="../media/image18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9.png"/><Relationship Id="rId5" Type="http://schemas.openxmlformats.org/officeDocument/2006/relationships/image" Target="../media/image178.png"/><Relationship Id="rId10" Type="http://schemas.openxmlformats.org/officeDocument/2006/relationships/image" Target="../media/image183.png"/><Relationship Id="rId4" Type="http://schemas.openxmlformats.org/officeDocument/2006/relationships/image" Target="../media/image177.png"/><Relationship Id="rId9" Type="http://schemas.openxmlformats.org/officeDocument/2006/relationships/image" Target="../media/image18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4.png"/><Relationship Id="rId4" Type="http://schemas.openxmlformats.org/officeDocument/2006/relationships/image" Target="../media/image13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8.png"/><Relationship Id="rId10" Type="http://schemas.openxmlformats.org/officeDocument/2006/relationships/image" Target="../media/image21.png"/><Relationship Id="rId4" Type="http://schemas.openxmlformats.org/officeDocument/2006/relationships/image" Target="../media/image16.png"/><Relationship Id="rId9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3.png"/><Relationship Id="rId3" Type="http://schemas.openxmlformats.org/officeDocument/2006/relationships/image" Target="../media/image6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8.png"/><Relationship Id="rId10" Type="http://schemas.openxmlformats.org/officeDocument/2006/relationships/image" Target="../media/image40.png"/><Relationship Id="rId4" Type="http://schemas.openxmlformats.org/officeDocument/2006/relationships/image" Target="../media/image7.png"/><Relationship Id="rId9" Type="http://schemas.openxmlformats.org/officeDocument/2006/relationships/image" Target="../media/image3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4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28.png"/><Relationship Id="rId15" Type="http://schemas.openxmlformats.org/officeDocument/2006/relationships/image" Target="../media/image55.png"/><Relationship Id="rId10" Type="http://schemas.openxmlformats.org/officeDocument/2006/relationships/image" Target="../media/image50.png"/><Relationship Id="rId4" Type="http://schemas.openxmlformats.org/officeDocument/2006/relationships/image" Target="../media/image45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66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Relationship Id="rId14" Type="http://schemas.openxmlformats.org/officeDocument/2006/relationships/image" Target="../media/image6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68.png"/><Relationship Id="rId7" Type="http://schemas.openxmlformats.org/officeDocument/2006/relationships/image" Target="../media/image71.png"/><Relationship Id="rId12" Type="http://schemas.openxmlformats.org/officeDocument/2006/relationships/image" Target="../media/image7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0.png"/><Relationship Id="rId11" Type="http://schemas.openxmlformats.org/officeDocument/2006/relationships/image" Target="../media/image75.png"/><Relationship Id="rId5" Type="http://schemas.openxmlformats.org/officeDocument/2006/relationships/image" Target="../media/image69.png"/><Relationship Id="rId10" Type="http://schemas.openxmlformats.org/officeDocument/2006/relationships/image" Target="../media/image74.png"/><Relationship Id="rId4" Type="http://schemas.openxmlformats.org/officeDocument/2006/relationships/image" Target="../media/image8.png"/><Relationship Id="rId9" Type="http://schemas.openxmlformats.org/officeDocument/2006/relationships/image" Target="../media/image7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190195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190500" dir="54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0" y="6667805"/>
            <a:ext cx="12191695" cy="190195"/>
          </a:xfrm>
          <a:prstGeom prst="rect">
            <a:avLst/>
          </a:prstGeom>
          <a:solidFill>
            <a:srgbClr val="C7CEEA"/>
          </a:solidFill>
          <a:ln/>
          <a:effectLst>
            <a:outerShdw blurRad="12700" dist="190500" dir="16200000" algn="bl" rotWithShape="0">
              <a:srgbClr val="B5EAD7">
                <a:alpha val="10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52805" y="952805"/>
            <a:ext cx="1904695" cy="952805"/>
          </a:xfrm>
          <a:prstGeom prst="roundRect">
            <a:avLst>
              <a:gd name="adj" fmla="val 47985"/>
            </a:avLst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9525305" y="1429207"/>
            <a:ext cx="1904695" cy="952805"/>
          </a:xfrm>
          <a:prstGeom prst="roundRect">
            <a:avLst>
              <a:gd name="adj" fmla="val 47985"/>
            </a:avLst>
          </a:prstGeom>
          <a:solidFill>
            <a:srgbClr val="FFFFFF"/>
          </a:solidFill>
          <a:ln/>
        </p:spPr>
      </p:sp>
      <p:sp>
        <p:nvSpPr>
          <p:cNvPr id="7" name="Shape 5"/>
          <p:cNvSpPr/>
          <p:nvPr/>
        </p:nvSpPr>
        <p:spPr>
          <a:xfrm>
            <a:off x="1429207" y="4762195"/>
            <a:ext cx="1904695" cy="952805"/>
          </a:xfrm>
          <a:prstGeom prst="roundRect">
            <a:avLst>
              <a:gd name="adj" fmla="val 47985"/>
            </a:avLst>
          </a:prstGeom>
          <a:solidFill>
            <a:srgbClr val="FFFFFF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 t="11" b="11"/>
          <a:stretch/>
        </p:blipFill>
        <p:spPr>
          <a:xfrm>
            <a:off x="4443984" y="3429000"/>
            <a:ext cx="3305556" cy="2190902"/>
          </a:xfrm>
          <a:prstGeom prst="rect">
            <a:avLst/>
          </a:prstGeom>
        </p:spPr>
      </p:pic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228600" y="1524305"/>
            <a:ext cx="286207" cy="457200"/>
          </a:xfrm>
          <a:prstGeom prst="rect">
            <a:avLst/>
          </a:prstGeom>
        </p:spPr>
      </p:pic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1505895" y="1371600"/>
            <a:ext cx="457200" cy="457200"/>
          </a:xfrm>
          <a:prstGeom prst="rect">
            <a:avLst/>
          </a:prstGeom>
        </p:spPr>
      </p:pic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rcRect l="-57" r="-57"/>
          <a:stretch/>
        </p:blipFill>
        <p:spPr>
          <a:xfrm>
            <a:off x="152705" y="3047695"/>
            <a:ext cx="400507" cy="457200"/>
          </a:xfrm>
          <a:prstGeom prst="rect">
            <a:avLst/>
          </a:prstGeom>
        </p:spPr>
      </p:pic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1582705" y="3047695"/>
            <a:ext cx="457200" cy="457200"/>
          </a:xfrm>
          <a:prstGeom prst="rect">
            <a:avLst/>
          </a:prstGeom>
        </p:spPr>
      </p:pic>
      <p:sp>
        <p:nvSpPr>
          <p:cNvPr id="13" name="Text 6"/>
          <p:cNvSpPr txBox="1"/>
          <p:nvPr/>
        </p:nvSpPr>
        <p:spPr>
          <a:xfrm>
            <a:off x="1177747" y="1419149"/>
            <a:ext cx="10297058" cy="7434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Smart Community Health Post</a:t>
            </a:r>
            <a:endParaRPr lang="en-US" sz="4800" dirty="0"/>
          </a:p>
        </p:txBody>
      </p:sp>
      <p:sp>
        <p:nvSpPr>
          <p:cNvPr id="14" name="Text 7"/>
          <p:cNvSpPr txBox="1"/>
          <p:nvPr/>
        </p:nvSpPr>
        <p:spPr>
          <a:xfrm>
            <a:off x="3506724" y="2352751"/>
            <a:ext cx="5382158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3A86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AI-powered Stunting Detection System</a:t>
            </a:r>
            <a:endParaRPr lang="en-US" sz="2100" dirty="0"/>
          </a:p>
        </p:txBody>
      </p:sp>
      <p:sp>
        <p:nvSpPr>
          <p:cNvPr id="15" name="Text 8"/>
          <p:cNvSpPr txBox="1"/>
          <p:nvPr/>
        </p:nvSpPr>
        <p:spPr>
          <a:xfrm>
            <a:off x="4123944" y="2848356"/>
            <a:ext cx="4144061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3A86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Indonesian Health Centers</a:t>
            </a:r>
            <a:endParaRPr lang="en-US" sz="2100" dirty="0"/>
          </a:p>
        </p:txBody>
      </p:sp>
      <p:sp>
        <p:nvSpPr>
          <p:cNvPr id="16" name="Text 9"/>
          <p:cNvSpPr txBox="1"/>
          <p:nvPr/>
        </p:nvSpPr>
        <p:spPr>
          <a:xfrm>
            <a:off x="3711550" y="3438144"/>
            <a:ext cx="4944161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8B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Indonesia Healthcare AI Hackathon 2025</a:t>
            </a:r>
            <a:endParaRPr lang="en-US" sz="1800" dirty="0"/>
          </a:p>
        </p:txBody>
      </p:sp>
      <p:sp>
        <p:nvSpPr>
          <p:cNvPr id="17" name="Text 10"/>
          <p:cNvSpPr txBox="1"/>
          <p:nvPr/>
        </p:nvSpPr>
        <p:spPr>
          <a:xfrm>
            <a:off x="4262018" y="3924605"/>
            <a:ext cx="382036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7209B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Team: Asisten Cerdas Kader Posyandu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029346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8029346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6505956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t="-5650" b="-5650"/>
          <a:stretch/>
        </p:blipFill>
        <p:spPr>
          <a:xfrm>
            <a:off x="609905" y="761695"/>
            <a:ext cx="256946" cy="381305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t="-5600" b="-5600"/>
          <a:stretch/>
        </p:blipFill>
        <p:spPr>
          <a:xfrm>
            <a:off x="609905" y="6862572"/>
            <a:ext cx="342900" cy="381305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 l="-44" r="-44"/>
          <a:stretch/>
        </p:blipFill>
        <p:spPr>
          <a:xfrm>
            <a:off x="914400" y="495605"/>
            <a:ext cx="514807" cy="457200"/>
          </a:xfrm>
          <a:prstGeom prst="rect">
            <a:avLst/>
          </a:prstGeom>
        </p:spPr>
      </p:pic>
      <p:sp>
        <p:nvSpPr>
          <p:cNvPr id="9" name="Text 4"/>
          <p:cNvSpPr txBox="1"/>
          <p:nvPr/>
        </p:nvSpPr>
        <p:spPr>
          <a:xfrm>
            <a:off x="1657807" y="381305"/>
            <a:ext cx="670621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Competitive Landscape 🏆</a:t>
            </a:r>
            <a:endParaRPr lang="en-US" sz="3600" dirty="0"/>
          </a:p>
        </p:txBody>
      </p:sp>
      <p:sp>
        <p:nvSpPr>
          <p:cNvPr id="10" name="Shape 5"/>
          <p:cNvSpPr/>
          <p:nvPr/>
        </p:nvSpPr>
        <p:spPr>
          <a:xfrm>
            <a:off x="914400" y="1371600"/>
            <a:ext cx="3353105" cy="2562149"/>
          </a:xfrm>
          <a:prstGeom prst="roundRect">
            <a:avLst>
              <a:gd name="adj" fmla="val 2653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6"/>
          <p:cNvSpPr txBox="1"/>
          <p:nvPr/>
        </p:nvSpPr>
        <p:spPr>
          <a:xfrm>
            <a:off x="1651406" y="1580998"/>
            <a:ext cx="20574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Manual Method</a:t>
            </a:r>
            <a:endParaRPr lang="en-US" sz="180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305202" y="2038198"/>
            <a:ext cx="571500" cy="571500"/>
          </a:xfrm>
          <a:prstGeom prst="rect">
            <a:avLst/>
          </a:prstGeom>
        </p:spPr>
      </p:pic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95451" y="2790749"/>
            <a:ext cx="133502" cy="133502"/>
          </a:xfrm>
          <a:prstGeom prst="rect">
            <a:avLst/>
          </a:prstGeom>
        </p:spPr>
      </p:pic>
      <p:sp>
        <p:nvSpPr>
          <p:cNvPr id="14" name="Text 7"/>
          <p:cNvSpPr txBox="1"/>
          <p:nvPr/>
        </p:nvSpPr>
        <p:spPr>
          <a:xfrm>
            <a:off x="1304849" y="2762402"/>
            <a:ext cx="19677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Inconsistent measurements</a:t>
            </a:r>
            <a:endParaRPr lang="en-US" sz="1000" dirty="0"/>
          </a:p>
        </p:txBody>
      </p:sp>
      <p:pic>
        <p:nvPicPr>
          <p:cNvPr id="15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95451" y="3057754"/>
            <a:ext cx="133502" cy="133502"/>
          </a:xfrm>
          <a:prstGeom prst="rect">
            <a:avLst/>
          </a:prstGeom>
        </p:spPr>
      </p:pic>
      <p:sp>
        <p:nvSpPr>
          <p:cNvPr id="16" name="Text 8"/>
          <p:cNvSpPr txBox="1"/>
          <p:nvPr/>
        </p:nvSpPr>
        <p:spPr>
          <a:xfrm>
            <a:off x="1304849" y="3029407"/>
            <a:ext cx="18150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Time-consuming process</a:t>
            </a:r>
            <a:endParaRPr lang="en-US" sz="1000" dirty="0"/>
          </a:p>
        </p:txBody>
      </p:sp>
      <p:pic>
        <p:nvPicPr>
          <p:cNvPr id="17" name="Image 6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95451" y="3323844"/>
            <a:ext cx="133502" cy="133502"/>
          </a:xfrm>
          <a:prstGeom prst="rect">
            <a:avLst/>
          </a:prstGeom>
        </p:spPr>
      </p:pic>
      <p:sp>
        <p:nvSpPr>
          <p:cNvPr id="18" name="Shape 9"/>
          <p:cNvSpPr/>
          <p:nvPr/>
        </p:nvSpPr>
        <p:spPr>
          <a:xfrm>
            <a:off x="8076895" y="1371600"/>
            <a:ext cx="3353105" cy="2562149"/>
          </a:xfrm>
          <a:prstGeom prst="roundRect">
            <a:avLst>
              <a:gd name="adj" fmla="val 2653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0"/>
          <p:cNvSpPr txBox="1"/>
          <p:nvPr/>
        </p:nvSpPr>
        <p:spPr>
          <a:xfrm>
            <a:off x="1304849" y="3295498"/>
            <a:ext cx="17291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Paper records easily lost</a:t>
            </a:r>
            <a:endParaRPr lang="en-US" sz="1000" dirty="0"/>
          </a:p>
        </p:txBody>
      </p:sp>
      <p:pic>
        <p:nvPicPr>
          <p:cNvPr id="20" name="Image 7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95451" y="3590849"/>
            <a:ext cx="133502" cy="133502"/>
          </a:xfrm>
          <a:prstGeom prst="rect">
            <a:avLst/>
          </a:prstGeom>
        </p:spPr>
      </p:pic>
      <p:sp>
        <p:nvSpPr>
          <p:cNvPr id="21" name="Shape 11"/>
          <p:cNvSpPr/>
          <p:nvPr/>
        </p:nvSpPr>
        <p:spPr>
          <a:xfrm>
            <a:off x="4496105" y="1371600"/>
            <a:ext cx="3353105" cy="2562149"/>
          </a:xfrm>
          <a:prstGeom prst="roundRect">
            <a:avLst>
              <a:gd name="adj" fmla="val 2653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Text 12"/>
          <p:cNvSpPr txBox="1"/>
          <p:nvPr/>
        </p:nvSpPr>
        <p:spPr>
          <a:xfrm>
            <a:off x="1304849" y="3562502"/>
            <a:ext cx="15288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 real-time tracking</a:t>
            </a:r>
            <a:endParaRPr lang="en-US" sz="1000" dirty="0"/>
          </a:p>
        </p:txBody>
      </p:sp>
      <p:sp>
        <p:nvSpPr>
          <p:cNvPr id="23" name="Text 13"/>
          <p:cNvSpPr txBox="1"/>
          <p:nvPr/>
        </p:nvSpPr>
        <p:spPr>
          <a:xfrm>
            <a:off x="4886554" y="3029407"/>
            <a:ext cx="19485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Still manual measurements</a:t>
            </a:r>
            <a:endParaRPr lang="en-US" sz="1000" dirty="0"/>
          </a:p>
        </p:txBody>
      </p:sp>
      <p:sp>
        <p:nvSpPr>
          <p:cNvPr id="24" name="Text 14"/>
          <p:cNvSpPr txBox="1"/>
          <p:nvPr/>
        </p:nvSpPr>
        <p:spPr>
          <a:xfrm>
            <a:off x="5435194" y="1580998"/>
            <a:ext cx="1648663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B82F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Digital Tools</a:t>
            </a:r>
            <a:endParaRPr lang="en-US" sz="1800" dirty="0"/>
          </a:p>
        </p:txBody>
      </p:sp>
      <p:pic>
        <p:nvPicPr>
          <p:cNvPr id="25" name="Image 8" descr="preencoded.png"/>
          <p:cNvPicPr>
            <a:picLocks noChangeAspect="1"/>
          </p:cNvPicPr>
          <p:nvPr/>
        </p:nvPicPr>
        <p:blipFill>
          <a:blip r:embed="rId8"/>
          <a:srcRect l="-469" r="-469"/>
          <a:stretch/>
        </p:blipFill>
        <p:spPr>
          <a:xfrm>
            <a:off x="5919826" y="2038198"/>
            <a:ext cx="504749" cy="571500"/>
          </a:xfrm>
          <a:prstGeom prst="rect">
            <a:avLst/>
          </a:prstGeom>
        </p:spPr>
      </p:pic>
      <p:pic>
        <p:nvPicPr>
          <p:cNvPr id="26" name="Image 9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4677156" y="2790749"/>
            <a:ext cx="133502" cy="133502"/>
          </a:xfrm>
          <a:prstGeom prst="rect">
            <a:avLst/>
          </a:prstGeom>
        </p:spPr>
      </p:pic>
      <p:sp>
        <p:nvSpPr>
          <p:cNvPr id="27" name="Text 15"/>
          <p:cNvSpPr txBox="1"/>
          <p:nvPr/>
        </p:nvSpPr>
        <p:spPr>
          <a:xfrm>
            <a:off x="4886554" y="2762402"/>
            <a:ext cx="15105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Digital records saved</a:t>
            </a:r>
            <a:endParaRPr lang="en-US" sz="1000" dirty="0"/>
          </a:p>
        </p:txBody>
      </p:sp>
      <p:pic>
        <p:nvPicPr>
          <p:cNvPr id="28" name="Image 10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677156" y="3057754"/>
            <a:ext cx="133502" cy="133502"/>
          </a:xfrm>
          <a:prstGeom prst="rect">
            <a:avLst/>
          </a:prstGeom>
        </p:spPr>
      </p:pic>
      <p:pic>
        <p:nvPicPr>
          <p:cNvPr id="29" name="Image 11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677156" y="3323844"/>
            <a:ext cx="133502" cy="133502"/>
          </a:xfrm>
          <a:prstGeom prst="rect">
            <a:avLst/>
          </a:prstGeom>
        </p:spPr>
      </p:pic>
      <p:sp>
        <p:nvSpPr>
          <p:cNvPr id="30" name="Text 16"/>
          <p:cNvSpPr txBox="1"/>
          <p:nvPr/>
        </p:nvSpPr>
        <p:spPr>
          <a:xfrm>
            <a:off x="4886554" y="3295498"/>
            <a:ext cx="19010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Not designed for Posyandu</a:t>
            </a:r>
            <a:endParaRPr lang="en-US" sz="1000" dirty="0"/>
          </a:p>
        </p:txBody>
      </p:sp>
      <p:pic>
        <p:nvPicPr>
          <p:cNvPr id="31" name="Image 12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677156" y="3590849"/>
            <a:ext cx="133502" cy="133502"/>
          </a:xfrm>
          <a:prstGeom prst="rect">
            <a:avLst/>
          </a:prstGeom>
        </p:spPr>
      </p:pic>
      <p:sp>
        <p:nvSpPr>
          <p:cNvPr id="32" name="Text 17"/>
          <p:cNvSpPr txBox="1"/>
          <p:nvPr/>
        </p:nvSpPr>
        <p:spPr>
          <a:xfrm>
            <a:off x="4886554" y="3562502"/>
            <a:ext cx="20153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Requires internet connection</a:t>
            </a:r>
            <a:endParaRPr lang="en-US" sz="1000" dirty="0"/>
          </a:p>
        </p:txBody>
      </p:sp>
      <p:sp>
        <p:nvSpPr>
          <p:cNvPr id="33" name="Text 18"/>
          <p:cNvSpPr txBox="1"/>
          <p:nvPr/>
        </p:nvSpPr>
        <p:spPr>
          <a:xfrm>
            <a:off x="8840419" y="1580998"/>
            <a:ext cx="200070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0B98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Our AI Solution</a:t>
            </a:r>
            <a:endParaRPr lang="en-US" sz="1800" dirty="0"/>
          </a:p>
        </p:txBody>
      </p:sp>
      <p:pic>
        <p:nvPicPr>
          <p:cNvPr id="34" name="Image 13" descr="preencoded.png"/>
          <p:cNvPicPr>
            <a:picLocks noChangeAspect="1"/>
          </p:cNvPicPr>
          <p:nvPr/>
        </p:nvPicPr>
        <p:blipFill>
          <a:blip r:embed="rId10"/>
          <a:srcRect t="-16" b="-16"/>
          <a:stretch/>
        </p:blipFill>
        <p:spPr>
          <a:xfrm>
            <a:off x="9396374" y="2038198"/>
            <a:ext cx="714146" cy="571500"/>
          </a:xfrm>
          <a:prstGeom prst="rect">
            <a:avLst/>
          </a:prstGeom>
        </p:spPr>
      </p:pic>
      <p:pic>
        <p:nvPicPr>
          <p:cNvPr id="35" name="Image 14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257946" y="2790749"/>
            <a:ext cx="133502" cy="133502"/>
          </a:xfrm>
          <a:prstGeom prst="rect">
            <a:avLst/>
          </a:prstGeom>
        </p:spPr>
      </p:pic>
      <p:sp>
        <p:nvSpPr>
          <p:cNvPr id="36" name="Text 19"/>
          <p:cNvSpPr txBox="1"/>
          <p:nvPr/>
        </p:nvSpPr>
        <p:spPr>
          <a:xfrm>
            <a:off x="8467344" y="2762402"/>
            <a:ext cx="19485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AI-powered measurements</a:t>
            </a:r>
            <a:endParaRPr lang="en-US" sz="1000" dirty="0"/>
          </a:p>
        </p:txBody>
      </p:sp>
      <p:pic>
        <p:nvPicPr>
          <p:cNvPr id="37" name="Image 15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257946" y="3057754"/>
            <a:ext cx="133502" cy="133502"/>
          </a:xfrm>
          <a:prstGeom prst="rect">
            <a:avLst/>
          </a:prstGeom>
        </p:spPr>
      </p:pic>
      <p:sp>
        <p:nvSpPr>
          <p:cNvPr id="38" name="Text 20"/>
          <p:cNvSpPr txBox="1"/>
          <p:nvPr/>
        </p:nvSpPr>
        <p:spPr>
          <a:xfrm>
            <a:off x="8467344" y="3029407"/>
            <a:ext cx="20436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Works offline in remote areas</a:t>
            </a:r>
            <a:endParaRPr lang="en-US" sz="1000" dirty="0"/>
          </a:p>
        </p:txBody>
      </p:sp>
      <p:pic>
        <p:nvPicPr>
          <p:cNvPr id="39" name="Image 16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257946" y="3323844"/>
            <a:ext cx="133502" cy="133502"/>
          </a:xfrm>
          <a:prstGeom prst="rect">
            <a:avLst/>
          </a:prstGeom>
        </p:spPr>
      </p:pic>
      <p:sp>
        <p:nvSpPr>
          <p:cNvPr id="40" name="Text 21"/>
          <p:cNvSpPr txBox="1"/>
          <p:nvPr/>
        </p:nvSpPr>
        <p:spPr>
          <a:xfrm>
            <a:off x="8467344" y="3295498"/>
            <a:ext cx="18050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Made for kader workflows</a:t>
            </a:r>
            <a:endParaRPr lang="en-US" sz="1000" dirty="0"/>
          </a:p>
        </p:txBody>
      </p:sp>
      <p:pic>
        <p:nvPicPr>
          <p:cNvPr id="41" name="Image 17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257946" y="3590849"/>
            <a:ext cx="133502" cy="133502"/>
          </a:xfrm>
          <a:prstGeom prst="rect">
            <a:avLst/>
          </a:prstGeom>
        </p:spPr>
      </p:pic>
      <p:sp>
        <p:nvSpPr>
          <p:cNvPr id="42" name="Text 22"/>
          <p:cNvSpPr txBox="1"/>
          <p:nvPr/>
        </p:nvSpPr>
        <p:spPr>
          <a:xfrm>
            <a:off x="8467344" y="3562502"/>
            <a:ext cx="18717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Early detection &amp; warnings</a:t>
            </a:r>
            <a:endParaRPr lang="en-US" sz="1000" dirty="0"/>
          </a:p>
        </p:txBody>
      </p:sp>
      <p:sp>
        <p:nvSpPr>
          <p:cNvPr id="43" name="Text 23"/>
          <p:cNvSpPr txBox="1"/>
          <p:nvPr/>
        </p:nvSpPr>
        <p:spPr>
          <a:xfrm>
            <a:off x="914400" y="4229100"/>
            <a:ext cx="2457907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C3AE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Our AI Advantages:</a:t>
            </a:r>
            <a:endParaRPr lang="en-US" sz="1800" dirty="0"/>
          </a:p>
        </p:txBody>
      </p:sp>
      <p:sp>
        <p:nvSpPr>
          <p:cNvPr id="44" name="Shape 24"/>
          <p:cNvSpPr/>
          <p:nvPr/>
        </p:nvSpPr>
        <p:spPr>
          <a:xfrm>
            <a:off x="914400" y="4695444"/>
            <a:ext cx="10515600" cy="495605"/>
          </a:xfrm>
          <a:prstGeom prst="roundRect">
            <a:avLst>
              <a:gd name="adj" fmla="val 53222"/>
            </a:avLst>
          </a:prstGeom>
          <a:solidFill>
            <a:srgbClr val="FFFFFF"/>
          </a:solidFill>
          <a:ln/>
          <a:effectLst>
            <a:outerShdw blurRad="12700" dist="381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45" name="Shape 25"/>
          <p:cNvSpPr/>
          <p:nvPr/>
        </p:nvSpPr>
        <p:spPr>
          <a:xfrm>
            <a:off x="914400" y="4695444"/>
            <a:ext cx="57607" cy="495605"/>
          </a:xfrm>
          <a:prstGeom prst="rect">
            <a:avLst/>
          </a:prstGeom>
          <a:solidFill>
            <a:srgbClr val="FF9AA2"/>
          </a:solidFill>
          <a:ln/>
        </p:spPr>
      </p:sp>
      <p:pic>
        <p:nvPicPr>
          <p:cNvPr id="46" name="Image 18" descr="preencoded.png"/>
          <p:cNvPicPr>
            <a:picLocks noChangeAspect="1"/>
          </p:cNvPicPr>
          <p:nvPr/>
        </p:nvPicPr>
        <p:blipFill>
          <a:blip r:embed="rId12"/>
          <a:srcRect t="-16600" b="-16600"/>
          <a:stretch/>
        </p:blipFill>
        <p:spPr>
          <a:xfrm>
            <a:off x="1114654" y="4791456"/>
            <a:ext cx="228600" cy="304495"/>
          </a:xfrm>
          <a:prstGeom prst="rect">
            <a:avLst/>
          </a:prstGeom>
        </p:spPr>
      </p:pic>
      <p:sp>
        <p:nvSpPr>
          <p:cNvPr id="47" name="Shape 26"/>
          <p:cNvSpPr/>
          <p:nvPr/>
        </p:nvSpPr>
        <p:spPr>
          <a:xfrm>
            <a:off x="914400" y="5400446"/>
            <a:ext cx="10515600" cy="418795"/>
          </a:xfrm>
          <a:prstGeom prst="roundRect">
            <a:avLst>
              <a:gd name="adj" fmla="val 74434"/>
            </a:avLst>
          </a:prstGeom>
          <a:solidFill>
            <a:srgbClr val="FFFFFF"/>
          </a:solidFill>
          <a:ln/>
          <a:effectLst>
            <a:outerShdw blurRad="12700" dist="381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48" name="Shape 27"/>
          <p:cNvSpPr/>
          <p:nvPr/>
        </p:nvSpPr>
        <p:spPr>
          <a:xfrm>
            <a:off x="914400" y="5400446"/>
            <a:ext cx="57607" cy="418795"/>
          </a:xfrm>
          <a:prstGeom prst="rect">
            <a:avLst/>
          </a:prstGeom>
          <a:solidFill>
            <a:srgbClr val="FFB7B2"/>
          </a:solidFill>
          <a:ln/>
        </p:spPr>
      </p:sp>
      <p:sp>
        <p:nvSpPr>
          <p:cNvPr id="49" name="Shape 28"/>
          <p:cNvSpPr/>
          <p:nvPr/>
        </p:nvSpPr>
        <p:spPr>
          <a:xfrm>
            <a:off x="914400" y="6029554"/>
            <a:ext cx="10515600" cy="495605"/>
          </a:xfrm>
          <a:prstGeom prst="roundRect">
            <a:avLst>
              <a:gd name="adj" fmla="val 53222"/>
            </a:avLst>
          </a:prstGeom>
          <a:solidFill>
            <a:srgbClr val="FFFFFF"/>
          </a:solidFill>
          <a:ln/>
          <a:effectLst>
            <a:outerShdw blurRad="12700" dist="381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50" name="Shape 29"/>
          <p:cNvSpPr/>
          <p:nvPr/>
        </p:nvSpPr>
        <p:spPr>
          <a:xfrm>
            <a:off x="914400" y="6029554"/>
            <a:ext cx="57607" cy="495605"/>
          </a:xfrm>
          <a:prstGeom prst="rect">
            <a:avLst/>
          </a:prstGeom>
          <a:solidFill>
            <a:srgbClr val="FFDAC1"/>
          </a:solidFill>
          <a:ln/>
        </p:spPr>
      </p:sp>
      <p:sp>
        <p:nvSpPr>
          <p:cNvPr id="51" name="Shape 30"/>
          <p:cNvSpPr/>
          <p:nvPr/>
        </p:nvSpPr>
        <p:spPr>
          <a:xfrm>
            <a:off x="914400" y="6734556"/>
            <a:ext cx="10515600" cy="495605"/>
          </a:xfrm>
          <a:prstGeom prst="roundRect">
            <a:avLst>
              <a:gd name="adj" fmla="val 53222"/>
            </a:avLst>
          </a:prstGeom>
          <a:solidFill>
            <a:srgbClr val="FFFFFF"/>
          </a:solidFill>
          <a:ln/>
          <a:effectLst>
            <a:outerShdw blurRad="12700" dist="381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52" name="Shape 31"/>
          <p:cNvSpPr/>
          <p:nvPr/>
        </p:nvSpPr>
        <p:spPr>
          <a:xfrm>
            <a:off x="914400" y="6734556"/>
            <a:ext cx="57607" cy="495605"/>
          </a:xfrm>
          <a:prstGeom prst="rect">
            <a:avLst/>
          </a:prstGeom>
          <a:solidFill>
            <a:srgbClr val="E2F0CB"/>
          </a:solidFill>
          <a:ln/>
        </p:spPr>
      </p:sp>
      <p:sp>
        <p:nvSpPr>
          <p:cNvPr id="53" name="Shape 32"/>
          <p:cNvSpPr/>
          <p:nvPr/>
        </p:nvSpPr>
        <p:spPr>
          <a:xfrm>
            <a:off x="914400" y="7438644"/>
            <a:ext cx="10515600" cy="495605"/>
          </a:xfrm>
          <a:prstGeom prst="roundRect">
            <a:avLst>
              <a:gd name="adj" fmla="val 53222"/>
            </a:avLst>
          </a:prstGeom>
          <a:solidFill>
            <a:srgbClr val="FFFFFF"/>
          </a:solidFill>
          <a:ln/>
          <a:effectLst>
            <a:outerShdw blurRad="12700" dist="381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54" name="Shape 33"/>
          <p:cNvSpPr/>
          <p:nvPr/>
        </p:nvSpPr>
        <p:spPr>
          <a:xfrm>
            <a:off x="914400" y="7438644"/>
            <a:ext cx="57607" cy="495605"/>
          </a:xfrm>
          <a:prstGeom prst="rect">
            <a:avLst/>
          </a:prstGeom>
          <a:solidFill>
            <a:srgbClr val="B5EAD7"/>
          </a:solidFill>
          <a:ln/>
        </p:spPr>
      </p:sp>
      <p:sp>
        <p:nvSpPr>
          <p:cNvPr id="55" name="Text 34"/>
          <p:cNvSpPr txBox="1"/>
          <p:nvPr/>
        </p:nvSpPr>
        <p:spPr>
          <a:xfrm>
            <a:off x="1495044" y="4828946"/>
            <a:ext cx="22101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AI-powered measurement</a:t>
            </a:r>
            <a:endParaRPr lang="en-US" sz="1200" dirty="0"/>
          </a:p>
        </p:txBody>
      </p:sp>
      <p:sp>
        <p:nvSpPr>
          <p:cNvPr id="56" name="Text 35"/>
          <p:cNvSpPr txBox="1"/>
          <p:nvPr/>
        </p:nvSpPr>
        <p:spPr>
          <a:xfrm>
            <a:off x="1266444" y="5495544"/>
            <a:ext cx="1600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Offline-first design</a:t>
            </a:r>
            <a:endParaRPr lang="en-US" sz="1200" dirty="0"/>
          </a:p>
        </p:txBody>
      </p:sp>
      <p:sp>
        <p:nvSpPr>
          <p:cNvPr id="57" name="Text 36"/>
          <p:cNvSpPr txBox="1"/>
          <p:nvPr/>
        </p:nvSpPr>
        <p:spPr>
          <a:xfrm>
            <a:off x="1552651" y="6163056"/>
            <a:ext cx="14859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Kader-centric UX</a:t>
            </a:r>
            <a:endParaRPr lang="en-US" sz="1200" dirty="0"/>
          </a:p>
        </p:txBody>
      </p:sp>
      <p:sp>
        <p:nvSpPr>
          <p:cNvPr id="58" name="Text 37"/>
          <p:cNvSpPr txBox="1"/>
          <p:nvPr/>
        </p:nvSpPr>
        <p:spPr>
          <a:xfrm>
            <a:off x="3588106" y="4828946"/>
            <a:ext cx="20866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- First in Posyandu setting</a:t>
            </a:r>
            <a:endParaRPr lang="en-US" sz="1200" dirty="0"/>
          </a:p>
        </p:txBody>
      </p:sp>
      <p:sp>
        <p:nvSpPr>
          <p:cNvPr id="59" name="Text 38"/>
          <p:cNvSpPr txBox="1"/>
          <p:nvPr/>
        </p:nvSpPr>
        <p:spPr>
          <a:xfrm>
            <a:off x="2749601" y="5495544"/>
            <a:ext cx="19531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- Works in remote areas</a:t>
            </a:r>
            <a:endParaRPr lang="en-US" sz="1200" dirty="0"/>
          </a:p>
        </p:txBody>
      </p:sp>
      <p:pic>
        <p:nvPicPr>
          <p:cNvPr id="60" name="Image 19" descr="preencoded.png"/>
          <p:cNvPicPr>
            <a:picLocks noChangeAspect="1"/>
          </p:cNvPicPr>
          <p:nvPr/>
        </p:nvPicPr>
        <p:blipFill>
          <a:blip r:embed="rId13"/>
          <a:srcRect t="-16493" b="-16493"/>
          <a:stretch/>
        </p:blipFill>
        <p:spPr>
          <a:xfrm>
            <a:off x="1114654" y="6124651"/>
            <a:ext cx="286207" cy="304495"/>
          </a:xfrm>
          <a:prstGeom prst="rect">
            <a:avLst/>
          </a:prstGeom>
        </p:spPr>
      </p:pic>
      <p:sp>
        <p:nvSpPr>
          <p:cNvPr id="61" name="Text 39"/>
          <p:cNvSpPr txBox="1"/>
          <p:nvPr/>
        </p:nvSpPr>
        <p:spPr>
          <a:xfrm>
            <a:off x="2915107" y="6163056"/>
            <a:ext cx="29343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- Designed specifically for volunteers</a:t>
            </a:r>
            <a:endParaRPr lang="en-US" sz="1200" dirty="0"/>
          </a:p>
        </p:txBody>
      </p:sp>
      <p:pic>
        <p:nvPicPr>
          <p:cNvPr id="62" name="Image 20" descr="preencoded.png"/>
          <p:cNvPicPr>
            <a:picLocks noChangeAspect="1"/>
          </p:cNvPicPr>
          <p:nvPr/>
        </p:nvPicPr>
        <p:blipFill>
          <a:blip r:embed="rId14"/>
          <a:srcRect t="-16524" b="-16524"/>
          <a:stretch/>
        </p:blipFill>
        <p:spPr>
          <a:xfrm>
            <a:off x="1114654" y="6829654"/>
            <a:ext cx="200254" cy="304495"/>
          </a:xfrm>
          <a:prstGeom prst="rect">
            <a:avLst/>
          </a:prstGeom>
        </p:spPr>
      </p:pic>
      <p:sp>
        <p:nvSpPr>
          <p:cNvPr id="63" name="Text 40"/>
          <p:cNvSpPr txBox="1"/>
          <p:nvPr/>
        </p:nvSpPr>
        <p:spPr>
          <a:xfrm>
            <a:off x="1466698" y="6867144"/>
            <a:ext cx="16294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Indonesian context</a:t>
            </a:r>
            <a:endParaRPr lang="en-US" sz="1200" dirty="0"/>
          </a:p>
        </p:txBody>
      </p:sp>
      <p:sp>
        <p:nvSpPr>
          <p:cNvPr id="64" name="Text 41"/>
          <p:cNvSpPr txBox="1"/>
          <p:nvPr/>
        </p:nvSpPr>
        <p:spPr>
          <a:xfrm>
            <a:off x="2979115" y="6867144"/>
            <a:ext cx="27532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- Follows local Posyandu protocols</a:t>
            </a:r>
            <a:endParaRPr lang="en-US" sz="1200" dirty="0"/>
          </a:p>
        </p:txBody>
      </p:sp>
      <p:pic>
        <p:nvPicPr>
          <p:cNvPr id="65" name="Image 21" descr="preencoded.png"/>
          <p:cNvPicPr>
            <a:picLocks noChangeAspect="1"/>
          </p:cNvPicPr>
          <p:nvPr/>
        </p:nvPicPr>
        <p:blipFill>
          <a:blip r:embed="rId15"/>
          <a:srcRect t="-16423" b="-16423"/>
          <a:stretch/>
        </p:blipFill>
        <p:spPr>
          <a:xfrm>
            <a:off x="1114654" y="7534656"/>
            <a:ext cx="171907" cy="304495"/>
          </a:xfrm>
          <a:prstGeom prst="rect">
            <a:avLst/>
          </a:prstGeom>
        </p:spPr>
      </p:pic>
      <p:sp>
        <p:nvSpPr>
          <p:cNvPr id="66" name="Text 42"/>
          <p:cNvSpPr txBox="1"/>
          <p:nvPr/>
        </p:nvSpPr>
        <p:spPr>
          <a:xfrm>
            <a:off x="1438351" y="7572146"/>
            <a:ext cx="12573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Cost-effective</a:t>
            </a:r>
            <a:endParaRPr lang="en-US" sz="1200" dirty="0"/>
          </a:p>
        </p:txBody>
      </p:sp>
      <p:sp>
        <p:nvSpPr>
          <p:cNvPr id="67" name="Text 43"/>
          <p:cNvSpPr txBox="1"/>
          <p:nvPr/>
        </p:nvSpPr>
        <p:spPr>
          <a:xfrm>
            <a:off x="2572207" y="7572146"/>
            <a:ext cx="27057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- Leverages existing smartphones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6858000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5333695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t="-4933" b="-4933"/>
          <a:stretch/>
        </p:blipFill>
        <p:spPr>
          <a:xfrm>
            <a:off x="609905" y="381305"/>
            <a:ext cx="390449" cy="381305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t="-5600" b="-5600"/>
          <a:stretch/>
        </p:blipFill>
        <p:spPr>
          <a:xfrm>
            <a:off x="609905" y="5691226"/>
            <a:ext cx="342900" cy="381305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14400" y="495605"/>
            <a:ext cx="571500" cy="457200"/>
          </a:xfrm>
          <a:prstGeom prst="rect">
            <a:avLst/>
          </a:prstGeom>
        </p:spPr>
      </p:pic>
      <p:sp>
        <p:nvSpPr>
          <p:cNvPr id="9" name="Text 4"/>
          <p:cNvSpPr txBox="1"/>
          <p:nvPr/>
        </p:nvSpPr>
        <p:spPr>
          <a:xfrm>
            <a:off x="1714500" y="381305"/>
            <a:ext cx="76398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Team Posyandu Power 👩‍⚕️👨‍💻👧</a:t>
            </a:r>
            <a:endParaRPr lang="en-US" sz="3600" dirty="0"/>
          </a:p>
        </p:txBody>
      </p:sp>
      <p:sp>
        <p:nvSpPr>
          <p:cNvPr id="10" name="Shape 5"/>
          <p:cNvSpPr/>
          <p:nvPr/>
        </p:nvSpPr>
        <p:spPr>
          <a:xfrm>
            <a:off x="914400" y="1371600"/>
            <a:ext cx="3353105" cy="2619756"/>
          </a:xfrm>
          <a:prstGeom prst="roundRect">
            <a:avLst>
              <a:gd name="adj" fmla="val 2538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6"/>
          <p:cNvSpPr/>
          <p:nvPr/>
        </p:nvSpPr>
        <p:spPr>
          <a:xfrm>
            <a:off x="4496105" y="1371600"/>
            <a:ext cx="3353105" cy="2619756"/>
          </a:xfrm>
          <a:prstGeom prst="roundRect">
            <a:avLst>
              <a:gd name="adj" fmla="val 2538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7"/>
          <p:cNvSpPr/>
          <p:nvPr/>
        </p:nvSpPr>
        <p:spPr>
          <a:xfrm>
            <a:off x="2190902" y="1552651"/>
            <a:ext cx="800100" cy="914400"/>
          </a:xfrm>
          <a:prstGeom prst="ellipse">
            <a:avLst/>
          </a:prstGeom>
          <a:solidFill>
            <a:srgbClr val="FEE2E2"/>
          </a:solidFill>
          <a:ln/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305202" y="1762049"/>
            <a:ext cx="571500" cy="457200"/>
          </a:xfrm>
          <a:prstGeom prst="rect">
            <a:avLst/>
          </a:prstGeom>
        </p:spPr>
      </p:pic>
      <p:sp>
        <p:nvSpPr>
          <p:cNvPr id="14" name="Text 8"/>
          <p:cNvSpPr txBox="1"/>
          <p:nvPr/>
        </p:nvSpPr>
        <p:spPr>
          <a:xfrm>
            <a:off x="2262226" y="2590495"/>
            <a:ext cx="829361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F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ADIM</a:t>
            </a:r>
            <a:endParaRPr lang="en-US" sz="1800" dirty="0"/>
          </a:p>
        </p:txBody>
      </p:sp>
      <p:sp>
        <p:nvSpPr>
          <p:cNvPr id="15" name="Text 9"/>
          <p:cNvSpPr txBox="1"/>
          <p:nvPr/>
        </p:nvSpPr>
        <p:spPr>
          <a:xfrm>
            <a:off x="2026310" y="2905049"/>
            <a:ext cx="12481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B91C1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&amp; Tech Lead</a:t>
            </a:r>
            <a:endParaRPr lang="en-US" sz="120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890979" y="3236062"/>
            <a:ext cx="133502" cy="133502"/>
          </a:xfrm>
          <a:prstGeom prst="rect">
            <a:avLst/>
          </a:prstGeom>
        </p:spPr>
      </p:pic>
      <p:sp>
        <p:nvSpPr>
          <p:cNvPr id="17" name="Text 10"/>
          <p:cNvSpPr txBox="1"/>
          <p:nvPr/>
        </p:nvSpPr>
        <p:spPr>
          <a:xfrm>
            <a:off x="2061972" y="3209544"/>
            <a:ext cx="13295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 AI expertise</a:t>
            </a:r>
            <a:endParaRPr lang="en-US" sz="1000" dirty="0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947672" y="3436315"/>
            <a:ext cx="133502" cy="133502"/>
          </a:xfrm>
          <a:prstGeom prst="rect">
            <a:avLst/>
          </a:prstGeom>
        </p:spPr>
      </p:pic>
      <p:sp>
        <p:nvSpPr>
          <p:cNvPr id="19" name="Text 11"/>
          <p:cNvSpPr txBox="1"/>
          <p:nvPr/>
        </p:nvSpPr>
        <p:spPr>
          <a:xfrm>
            <a:off x="2119579" y="3409798"/>
            <a:ext cx="12152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Computer Vision</a:t>
            </a:r>
            <a:endParaRPr lang="en-US" sz="1000" dirty="0"/>
          </a:p>
        </p:txBody>
      </p:sp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819656" y="3636569"/>
            <a:ext cx="133502" cy="133502"/>
          </a:xfrm>
          <a:prstGeom prst="rect">
            <a:avLst/>
          </a:prstGeom>
        </p:spPr>
      </p:pic>
      <p:sp>
        <p:nvSpPr>
          <p:cNvPr id="21" name="Text 12"/>
          <p:cNvSpPr txBox="1"/>
          <p:nvPr/>
        </p:nvSpPr>
        <p:spPr>
          <a:xfrm>
            <a:off x="1990649" y="3610051"/>
            <a:ext cx="14721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Mobile Development</a:t>
            </a:r>
            <a:endParaRPr lang="en-US" sz="1000" dirty="0"/>
          </a:p>
        </p:txBody>
      </p:sp>
      <p:sp>
        <p:nvSpPr>
          <p:cNvPr id="22" name="Text 13"/>
          <p:cNvSpPr txBox="1"/>
          <p:nvPr/>
        </p:nvSpPr>
        <p:spPr>
          <a:xfrm>
            <a:off x="5508346" y="3209544"/>
            <a:ext cx="16056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Posyandu Coordinator</a:t>
            </a:r>
            <a:endParaRPr lang="en-US" sz="1000" dirty="0"/>
          </a:p>
        </p:txBody>
      </p:sp>
      <p:sp>
        <p:nvSpPr>
          <p:cNvPr id="23" name="Shape 14"/>
          <p:cNvSpPr/>
          <p:nvPr/>
        </p:nvSpPr>
        <p:spPr>
          <a:xfrm>
            <a:off x="5857646" y="1552651"/>
            <a:ext cx="629107" cy="914400"/>
          </a:xfrm>
          <a:prstGeom prst="ellipse">
            <a:avLst/>
          </a:prstGeom>
          <a:solidFill>
            <a:srgbClr val="DBEAFE"/>
          </a:solidFill>
          <a:ln/>
        </p:spPr>
      </p:sp>
      <p:pic>
        <p:nvPicPr>
          <p:cNvPr id="24" name="Image 7" descr="preencoded.png"/>
          <p:cNvPicPr>
            <a:picLocks noChangeAspect="1"/>
          </p:cNvPicPr>
          <p:nvPr/>
        </p:nvPicPr>
        <p:blipFill>
          <a:blip r:embed="rId8"/>
          <a:srcRect l="-57" r="-57"/>
          <a:stretch/>
        </p:blipFill>
        <p:spPr>
          <a:xfrm>
            <a:off x="5971946" y="1762049"/>
            <a:ext cx="400507" cy="457200"/>
          </a:xfrm>
          <a:prstGeom prst="rect">
            <a:avLst/>
          </a:prstGeom>
        </p:spPr>
      </p:pic>
      <p:sp>
        <p:nvSpPr>
          <p:cNvPr id="25" name="Text 15"/>
          <p:cNvSpPr txBox="1"/>
          <p:nvPr/>
        </p:nvSpPr>
        <p:spPr>
          <a:xfrm>
            <a:off x="4920891" y="2572150"/>
            <a:ext cx="2979918" cy="3054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s-ES" b="1" dirty="0" err="1">
                <a:solidFill>
                  <a:srgbClr val="3B82F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Aghniya</a:t>
            </a:r>
            <a:r>
              <a:rPr lang="es-ES" b="1" dirty="0">
                <a:solidFill>
                  <a:srgbClr val="3B82F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 Ahmad, </a:t>
            </a:r>
            <a:r>
              <a:rPr lang="es-ES" b="1" dirty="0" err="1">
                <a:solidFill>
                  <a:srgbClr val="3B82F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S.Kep</a:t>
            </a:r>
            <a:endParaRPr lang="en-US" sz="1800" dirty="0"/>
          </a:p>
        </p:txBody>
      </p:sp>
      <p:sp>
        <p:nvSpPr>
          <p:cNvPr id="26" name="Text 16"/>
          <p:cNvSpPr txBox="1"/>
          <p:nvPr/>
        </p:nvSpPr>
        <p:spPr>
          <a:xfrm>
            <a:off x="5470855" y="2905049"/>
            <a:ext cx="15243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D4E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Expert</a:t>
            </a:r>
            <a:endParaRPr lang="en-US" sz="1200" dirty="0"/>
          </a:p>
        </p:txBody>
      </p:sp>
      <p:pic>
        <p:nvPicPr>
          <p:cNvPr id="27" name="Image 8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336438" y="3236062"/>
            <a:ext cx="133502" cy="133502"/>
          </a:xfrm>
          <a:prstGeom prst="rect">
            <a:avLst/>
          </a:prstGeom>
        </p:spPr>
      </p:pic>
      <p:pic>
        <p:nvPicPr>
          <p:cNvPr id="28" name="Image 9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413248" y="3436315"/>
            <a:ext cx="133502" cy="133502"/>
          </a:xfrm>
          <a:prstGeom prst="rect">
            <a:avLst/>
          </a:prstGeom>
        </p:spPr>
      </p:pic>
      <p:sp>
        <p:nvSpPr>
          <p:cNvPr id="29" name="Text 17"/>
          <p:cNvSpPr txBox="1"/>
          <p:nvPr/>
        </p:nvSpPr>
        <p:spPr>
          <a:xfrm>
            <a:off x="5584241" y="3409798"/>
            <a:ext cx="14529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5+ years experience</a:t>
            </a:r>
            <a:endParaRPr lang="en-US" sz="1000" dirty="0"/>
          </a:p>
        </p:txBody>
      </p:sp>
      <p:pic>
        <p:nvPicPr>
          <p:cNvPr id="30" name="Image 10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434279" y="3636569"/>
            <a:ext cx="133502" cy="133502"/>
          </a:xfrm>
          <a:prstGeom prst="rect">
            <a:avLst/>
          </a:prstGeom>
        </p:spPr>
      </p:pic>
      <p:sp>
        <p:nvSpPr>
          <p:cNvPr id="31" name="Shape 18"/>
          <p:cNvSpPr/>
          <p:nvPr/>
        </p:nvSpPr>
        <p:spPr>
          <a:xfrm>
            <a:off x="8076895" y="1371600"/>
            <a:ext cx="3353105" cy="2619756"/>
          </a:xfrm>
          <a:prstGeom prst="roundRect">
            <a:avLst>
              <a:gd name="adj" fmla="val 2538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Text 19"/>
          <p:cNvSpPr txBox="1"/>
          <p:nvPr/>
        </p:nvSpPr>
        <p:spPr>
          <a:xfrm>
            <a:off x="5606186" y="3610051"/>
            <a:ext cx="14054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Workflow validation</a:t>
            </a:r>
            <a:endParaRPr lang="en-US" sz="1000" dirty="0"/>
          </a:p>
        </p:txBody>
      </p:sp>
      <p:sp>
        <p:nvSpPr>
          <p:cNvPr id="33" name="Text 20"/>
          <p:cNvSpPr txBox="1"/>
          <p:nvPr/>
        </p:nvSpPr>
        <p:spPr>
          <a:xfrm>
            <a:off x="9291218" y="3409798"/>
            <a:ext cx="12051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Kader interviews</a:t>
            </a:r>
            <a:endParaRPr lang="en-US" sz="1000" dirty="0"/>
          </a:p>
        </p:txBody>
      </p:sp>
      <p:sp>
        <p:nvSpPr>
          <p:cNvPr id="34" name="Text 21"/>
          <p:cNvSpPr txBox="1"/>
          <p:nvPr/>
        </p:nvSpPr>
        <p:spPr>
          <a:xfrm>
            <a:off x="9105595" y="3610051"/>
            <a:ext cx="15672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Training development</a:t>
            </a:r>
            <a:endParaRPr lang="en-US" sz="1000" dirty="0"/>
          </a:p>
        </p:txBody>
      </p:sp>
      <p:sp>
        <p:nvSpPr>
          <p:cNvPr id="35" name="Shape 22"/>
          <p:cNvSpPr/>
          <p:nvPr/>
        </p:nvSpPr>
        <p:spPr>
          <a:xfrm>
            <a:off x="9411005" y="1552651"/>
            <a:ext cx="685800" cy="914400"/>
          </a:xfrm>
          <a:prstGeom prst="ellipse">
            <a:avLst/>
          </a:prstGeom>
          <a:solidFill>
            <a:srgbClr val="FEF3C7"/>
          </a:solidFill>
          <a:ln/>
        </p:spPr>
      </p:sp>
      <p:pic>
        <p:nvPicPr>
          <p:cNvPr id="36" name="Image 11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525305" y="1762049"/>
            <a:ext cx="457200" cy="457200"/>
          </a:xfrm>
          <a:prstGeom prst="rect">
            <a:avLst/>
          </a:prstGeom>
        </p:spPr>
      </p:pic>
      <p:sp>
        <p:nvSpPr>
          <p:cNvPr id="37" name="Text 23"/>
          <p:cNvSpPr txBox="1"/>
          <p:nvPr/>
        </p:nvSpPr>
        <p:spPr>
          <a:xfrm>
            <a:off x="9101938" y="2590495"/>
            <a:ext cx="147675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 err="1">
                <a:solidFill>
                  <a:srgbClr val="F59E0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Riadi</a:t>
            </a:r>
            <a:r>
              <a:rPr lang="en-US" sz="1800" b="1" dirty="0">
                <a:solidFill>
                  <a:srgbClr val="F59E0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 MD</a:t>
            </a:r>
            <a:endParaRPr lang="en-US" sz="1800" dirty="0"/>
          </a:p>
        </p:txBody>
      </p:sp>
      <p:sp>
        <p:nvSpPr>
          <p:cNvPr id="38" name="Text 24"/>
          <p:cNvSpPr txBox="1"/>
          <p:nvPr/>
        </p:nvSpPr>
        <p:spPr>
          <a:xfrm>
            <a:off x="8936431" y="2905049"/>
            <a:ext cx="1752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B4530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&amp; Field Ops</a:t>
            </a:r>
            <a:endParaRPr lang="en-US" sz="1200" dirty="0"/>
          </a:p>
        </p:txBody>
      </p:sp>
      <p:pic>
        <p:nvPicPr>
          <p:cNvPr id="39" name="Image 12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164117" y="3236062"/>
            <a:ext cx="133502" cy="133502"/>
          </a:xfrm>
          <a:prstGeom prst="rect">
            <a:avLst/>
          </a:prstGeom>
        </p:spPr>
      </p:pic>
      <p:sp>
        <p:nvSpPr>
          <p:cNvPr id="40" name="Text 25"/>
          <p:cNvSpPr txBox="1"/>
          <p:nvPr/>
        </p:nvSpPr>
        <p:spPr>
          <a:xfrm>
            <a:off x="9336024" y="3209544"/>
            <a:ext cx="11100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Data collection</a:t>
            </a:r>
            <a:endParaRPr lang="en-US" sz="1000" dirty="0"/>
          </a:p>
        </p:txBody>
      </p:sp>
      <p:pic>
        <p:nvPicPr>
          <p:cNvPr id="41" name="Image 13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119311" y="3436315"/>
            <a:ext cx="133502" cy="133502"/>
          </a:xfrm>
          <a:prstGeom prst="rect">
            <a:avLst/>
          </a:prstGeom>
        </p:spPr>
      </p:pic>
      <p:pic>
        <p:nvPicPr>
          <p:cNvPr id="42" name="Image 1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934602" y="3636569"/>
            <a:ext cx="133502" cy="133502"/>
          </a:xfrm>
          <a:prstGeom prst="rect">
            <a:avLst/>
          </a:prstGeom>
        </p:spPr>
      </p:pic>
      <p:sp>
        <p:nvSpPr>
          <p:cNvPr id="43" name="Shape 26"/>
          <p:cNvSpPr/>
          <p:nvPr/>
        </p:nvSpPr>
        <p:spPr>
          <a:xfrm>
            <a:off x="2138782" y="4524451"/>
            <a:ext cx="8067751" cy="705002"/>
          </a:xfrm>
          <a:prstGeom prst="roundRect">
            <a:avLst>
              <a:gd name="adj" fmla="val 35055"/>
            </a:avLst>
          </a:prstGeom>
          <a:solidFill>
            <a:srgbClr val="FFFFFF">
              <a:alpha val="80000"/>
            </a:srgbClr>
          </a:solidFill>
          <a:ln w="50800">
            <a:solidFill>
              <a:srgbClr val="C7CEEA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44" name="Image 15" descr="preencoded.png"/>
          <p:cNvPicPr>
            <a:picLocks noChangeAspect="1"/>
          </p:cNvPicPr>
          <p:nvPr/>
        </p:nvPicPr>
        <p:blipFill>
          <a:blip r:embed="rId10"/>
          <a:srcRect t="-10540" b="-10540"/>
          <a:stretch/>
        </p:blipFill>
        <p:spPr>
          <a:xfrm>
            <a:off x="2367382" y="4705502"/>
            <a:ext cx="247802" cy="342900"/>
          </a:xfrm>
          <a:prstGeom prst="rect">
            <a:avLst/>
          </a:prstGeom>
        </p:spPr>
      </p:pic>
      <p:sp>
        <p:nvSpPr>
          <p:cNvPr id="45" name="Text 27"/>
          <p:cNvSpPr txBox="1"/>
          <p:nvPr/>
        </p:nvSpPr>
        <p:spPr>
          <a:xfrm>
            <a:off x="2766974" y="4714646"/>
            <a:ext cx="7381951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209B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Our Superpower: Field validation with real Posyandu insights!</a:t>
            </a:r>
            <a:endParaRPr lang="en-US" sz="1800" dirty="0"/>
          </a:p>
        </p:txBody>
      </p:sp>
      <p:pic>
        <p:nvPicPr>
          <p:cNvPr id="46" name="Image 16" descr="preencoded.png"/>
          <p:cNvPicPr>
            <a:picLocks noChangeAspect="1"/>
          </p:cNvPicPr>
          <p:nvPr/>
        </p:nvPicPr>
        <p:blipFill>
          <a:blip r:embed="rId11"/>
          <a:srcRect l="-1648" r="-1648"/>
          <a:stretch/>
        </p:blipFill>
        <p:spPr>
          <a:xfrm>
            <a:off x="4512564" y="5567782"/>
            <a:ext cx="171907" cy="190195"/>
          </a:xfrm>
          <a:prstGeom prst="rect">
            <a:avLst/>
          </a:prstGeom>
        </p:spPr>
      </p:pic>
      <p:sp>
        <p:nvSpPr>
          <p:cNvPr id="47" name="Text 28"/>
          <p:cNvSpPr txBox="1"/>
          <p:nvPr/>
        </p:nvSpPr>
        <p:spPr>
          <a:xfrm>
            <a:off x="4760366" y="5533949"/>
            <a:ext cx="32196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6D28D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+ Tech combination</a:t>
            </a:r>
            <a:endParaRPr lang="en-US" sz="1500" dirty="0"/>
          </a:p>
        </p:txBody>
      </p:sp>
      <p:pic>
        <p:nvPicPr>
          <p:cNvPr id="48" name="Image 17" descr="preencoded.png"/>
          <p:cNvPicPr>
            <a:picLocks noChangeAspect="1"/>
          </p:cNvPicPr>
          <p:nvPr/>
        </p:nvPicPr>
        <p:blipFill>
          <a:blip r:embed="rId11"/>
          <a:srcRect l="-1648" r="-1648"/>
          <a:stretch/>
        </p:blipFill>
        <p:spPr>
          <a:xfrm>
            <a:off x="3480206" y="5833872"/>
            <a:ext cx="171907" cy="190195"/>
          </a:xfrm>
          <a:prstGeom prst="rect">
            <a:avLst/>
          </a:prstGeom>
        </p:spPr>
      </p:pic>
      <p:sp>
        <p:nvSpPr>
          <p:cNvPr id="49" name="Text 29"/>
          <p:cNvSpPr txBox="1"/>
          <p:nvPr/>
        </p:nvSpPr>
        <p:spPr>
          <a:xfrm>
            <a:off x="3728009" y="5800954"/>
            <a:ext cx="528706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6D28D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Community connection through healthcare network</a:t>
            </a:r>
            <a:endParaRPr lang="en-US" sz="1500" dirty="0"/>
          </a:p>
        </p:txBody>
      </p:sp>
      <p:pic>
        <p:nvPicPr>
          <p:cNvPr id="50" name="Image 18" descr="preencoded.png"/>
          <p:cNvPicPr>
            <a:picLocks noChangeAspect="1"/>
          </p:cNvPicPr>
          <p:nvPr/>
        </p:nvPicPr>
        <p:blipFill>
          <a:blip r:embed="rId11"/>
          <a:srcRect l="-1648" r="-1648"/>
          <a:stretch/>
        </p:blipFill>
        <p:spPr>
          <a:xfrm>
            <a:off x="3660343" y="6100877"/>
            <a:ext cx="171907" cy="190195"/>
          </a:xfrm>
          <a:prstGeom prst="rect">
            <a:avLst/>
          </a:prstGeom>
        </p:spPr>
      </p:pic>
      <p:sp>
        <p:nvSpPr>
          <p:cNvPr id="51" name="Text 30"/>
          <p:cNvSpPr txBox="1"/>
          <p:nvPr/>
        </p:nvSpPr>
        <p:spPr>
          <a:xfrm>
            <a:off x="3908146" y="6067044"/>
            <a:ext cx="4924958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6D28D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User-centered approach with real kader insights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039405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8039405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6515100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354105" y="7343546"/>
            <a:ext cx="457200" cy="457200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t="-4933" b="-4933"/>
          <a:stretch/>
        </p:blipFill>
        <p:spPr>
          <a:xfrm>
            <a:off x="10582351" y="7253021"/>
            <a:ext cx="390449" cy="381305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14400" y="495605"/>
            <a:ext cx="457200" cy="457200"/>
          </a:xfrm>
          <a:prstGeom prst="rect">
            <a:avLst/>
          </a:prstGeom>
        </p:spPr>
      </p:pic>
      <p:sp>
        <p:nvSpPr>
          <p:cNvPr id="9" name="Text 4"/>
          <p:cNvSpPr txBox="1"/>
          <p:nvPr/>
        </p:nvSpPr>
        <p:spPr>
          <a:xfrm>
            <a:off x="1600200" y="381305"/>
            <a:ext cx="667786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Budget &amp; Sustainability 💰</a:t>
            </a:r>
            <a:endParaRPr lang="en-US" sz="3600" dirty="0"/>
          </a:p>
        </p:txBody>
      </p:sp>
      <p:sp>
        <p:nvSpPr>
          <p:cNvPr id="10" name="Shape 5"/>
          <p:cNvSpPr/>
          <p:nvPr/>
        </p:nvSpPr>
        <p:spPr>
          <a:xfrm>
            <a:off x="914400" y="1371600"/>
            <a:ext cx="5105095" cy="2876702"/>
          </a:xfrm>
          <a:prstGeom prst="roundRect">
            <a:avLst>
              <a:gd name="adj" fmla="val 2105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95451" y="1619402"/>
            <a:ext cx="267005" cy="267005"/>
          </a:xfrm>
          <a:prstGeom prst="rect">
            <a:avLst/>
          </a:prstGeom>
        </p:spPr>
      </p:pic>
      <p:sp>
        <p:nvSpPr>
          <p:cNvPr id="12" name="Text 6"/>
          <p:cNvSpPr txBox="1"/>
          <p:nvPr/>
        </p:nvSpPr>
        <p:spPr>
          <a:xfrm>
            <a:off x="1476756" y="1552651"/>
            <a:ext cx="2943454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4361E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Development Costs</a:t>
            </a:r>
            <a:endParaRPr lang="en-US" sz="210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rcRect t="-16600" b="-16600"/>
          <a:stretch/>
        </p:blipFill>
        <p:spPr>
          <a:xfrm>
            <a:off x="1095451" y="2066544"/>
            <a:ext cx="228600" cy="304495"/>
          </a:xfrm>
          <a:prstGeom prst="rect">
            <a:avLst/>
          </a:prstGeom>
        </p:spPr>
      </p:pic>
      <p:sp>
        <p:nvSpPr>
          <p:cNvPr id="14" name="Shape 7"/>
          <p:cNvSpPr/>
          <p:nvPr/>
        </p:nvSpPr>
        <p:spPr>
          <a:xfrm>
            <a:off x="6324905" y="1371600"/>
            <a:ext cx="5105095" cy="2876702"/>
          </a:xfrm>
          <a:prstGeom prst="roundRect">
            <a:avLst>
              <a:gd name="adj" fmla="val 2105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8"/>
          <p:cNvSpPr txBox="1"/>
          <p:nvPr/>
        </p:nvSpPr>
        <p:spPr>
          <a:xfrm>
            <a:off x="6953098" y="1552651"/>
            <a:ext cx="2981858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4361E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Monthly Operations</a:t>
            </a:r>
            <a:endParaRPr lang="en-US" sz="2100" dirty="0"/>
          </a:p>
        </p:txBody>
      </p:sp>
      <p:sp>
        <p:nvSpPr>
          <p:cNvPr id="16" name="Text 9"/>
          <p:cNvSpPr txBox="1"/>
          <p:nvPr/>
        </p:nvSpPr>
        <p:spPr>
          <a:xfrm>
            <a:off x="1438351" y="2100377"/>
            <a:ext cx="14246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Vision Setup:</a:t>
            </a:r>
            <a:endParaRPr lang="en-US" sz="1300" dirty="0"/>
          </a:p>
        </p:txBody>
      </p:sp>
      <p:sp>
        <p:nvSpPr>
          <p:cNvPr id="17" name="Text 10"/>
          <p:cNvSpPr txBox="1"/>
          <p:nvPr/>
        </p:nvSpPr>
        <p:spPr>
          <a:xfrm>
            <a:off x="2728570" y="2100377"/>
            <a:ext cx="11192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7C3AE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Rp 800,000</a:t>
            </a:r>
            <a:endParaRPr lang="en-US" sz="1300" dirty="0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8"/>
          <a:srcRect t="-16493" b="-16493"/>
          <a:stretch/>
        </p:blipFill>
        <p:spPr>
          <a:xfrm>
            <a:off x="1095451" y="2447849"/>
            <a:ext cx="286207" cy="304495"/>
          </a:xfrm>
          <a:prstGeom prst="rect">
            <a:avLst/>
          </a:prstGeom>
        </p:spPr>
      </p:pic>
      <p:sp>
        <p:nvSpPr>
          <p:cNvPr id="19" name="Text 11"/>
          <p:cNvSpPr txBox="1"/>
          <p:nvPr/>
        </p:nvSpPr>
        <p:spPr>
          <a:xfrm>
            <a:off x="1495044" y="2481682"/>
            <a:ext cx="20052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Algorithm Calibration:</a:t>
            </a:r>
            <a:endParaRPr lang="en-US" sz="1300" dirty="0"/>
          </a:p>
        </p:txBody>
      </p:sp>
      <p:sp>
        <p:nvSpPr>
          <p:cNvPr id="20" name="Text 12"/>
          <p:cNvSpPr txBox="1"/>
          <p:nvPr/>
        </p:nvSpPr>
        <p:spPr>
          <a:xfrm>
            <a:off x="3368650" y="2481682"/>
            <a:ext cx="12152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Rp 1,200,000</a:t>
            </a:r>
            <a:endParaRPr lang="en-US" sz="1300" dirty="0"/>
          </a:p>
        </p:txBody>
      </p:sp>
      <p:pic>
        <p:nvPicPr>
          <p:cNvPr id="21" name="Image 6" descr="preencoded.png"/>
          <p:cNvPicPr>
            <a:picLocks noChangeAspect="1"/>
          </p:cNvPicPr>
          <p:nvPr/>
        </p:nvPicPr>
        <p:blipFill>
          <a:blip r:embed="rId9"/>
          <a:srcRect t="-16423" b="-16423"/>
          <a:stretch/>
        </p:blipFill>
        <p:spPr>
          <a:xfrm>
            <a:off x="1095451" y="2829154"/>
            <a:ext cx="171907" cy="304495"/>
          </a:xfrm>
          <a:prstGeom prst="rect">
            <a:avLst/>
          </a:prstGeom>
        </p:spPr>
      </p:pic>
      <p:sp>
        <p:nvSpPr>
          <p:cNvPr id="22" name="Text 13"/>
          <p:cNvSpPr txBox="1"/>
          <p:nvPr/>
        </p:nvSpPr>
        <p:spPr>
          <a:xfrm>
            <a:off x="1380744" y="2862072"/>
            <a:ext cx="11292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Mobile App:</a:t>
            </a:r>
            <a:endParaRPr lang="en-US" sz="1300" dirty="0"/>
          </a:p>
        </p:txBody>
      </p:sp>
      <p:sp>
        <p:nvSpPr>
          <p:cNvPr id="23" name="Text 14"/>
          <p:cNvSpPr txBox="1"/>
          <p:nvPr/>
        </p:nvSpPr>
        <p:spPr>
          <a:xfrm>
            <a:off x="2374697" y="2862072"/>
            <a:ext cx="11009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5966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Rp 700,000</a:t>
            </a:r>
            <a:endParaRPr lang="en-US" sz="1300" dirty="0"/>
          </a:p>
        </p:txBody>
      </p:sp>
      <p:pic>
        <p:nvPicPr>
          <p:cNvPr id="24" name="Image 7" descr="preencoded.png"/>
          <p:cNvPicPr>
            <a:picLocks noChangeAspect="1"/>
          </p:cNvPicPr>
          <p:nvPr/>
        </p:nvPicPr>
        <p:blipFill>
          <a:blip r:embed="rId10"/>
          <a:srcRect t="-16493" b="-16493"/>
          <a:stretch/>
        </p:blipFill>
        <p:spPr>
          <a:xfrm>
            <a:off x="1095451" y="3209544"/>
            <a:ext cx="286207" cy="304495"/>
          </a:xfrm>
          <a:prstGeom prst="rect">
            <a:avLst/>
          </a:prstGeom>
        </p:spPr>
      </p:pic>
      <p:sp>
        <p:nvSpPr>
          <p:cNvPr id="25" name="Text 15"/>
          <p:cNvSpPr txBox="1"/>
          <p:nvPr/>
        </p:nvSpPr>
        <p:spPr>
          <a:xfrm>
            <a:off x="1495044" y="3243377"/>
            <a:ext cx="12243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Field Testing:</a:t>
            </a:r>
            <a:endParaRPr lang="en-US" sz="1300" dirty="0"/>
          </a:p>
        </p:txBody>
      </p:sp>
      <p:sp>
        <p:nvSpPr>
          <p:cNvPr id="26" name="Text 16"/>
          <p:cNvSpPr txBox="1"/>
          <p:nvPr/>
        </p:nvSpPr>
        <p:spPr>
          <a:xfrm>
            <a:off x="6877202" y="2100377"/>
            <a:ext cx="1185977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Vision API:</a:t>
            </a:r>
            <a:endParaRPr lang="en-US" sz="1300" dirty="0"/>
          </a:p>
        </p:txBody>
      </p:sp>
      <p:sp>
        <p:nvSpPr>
          <p:cNvPr id="27" name="Text 17"/>
          <p:cNvSpPr txBox="1"/>
          <p:nvPr/>
        </p:nvSpPr>
        <p:spPr>
          <a:xfrm>
            <a:off x="2589581" y="3243377"/>
            <a:ext cx="11100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Rp 300,000</a:t>
            </a:r>
            <a:endParaRPr lang="en-US" sz="1300" dirty="0"/>
          </a:p>
        </p:txBody>
      </p:sp>
      <p:sp>
        <p:nvSpPr>
          <p:cNvPr id="28" name="Shape 18"/>
          <p:cNvSpPr/>
          <p:nvPr/>
        </p:nvSpPr>
        <p:spPr>
          <a:xfrm>
            <a:off x="1095451" y="3629254"/>
            <a:ext cx="4743907" cy="19202"/>
          </a:xfrm>
          <a:prstGeom prst="rect">
            <a:avLst/>
          </a:prstGeom>
          <a:solidFill>
            <a:srgbClr val="D1D5DB"/>
          </a:solidFill>
          <a:ln/>
        </p:spPr>
      </p:sp>
      <p:pic>
        <p:nvPicPr>
          <p:cNvPr id="29" name="Image 8" descr="preencoded.png"/>
          <p:cNvPicPr>
            <a:picLocks noChangeAspect="1"/>
          </p:cNvPicPr>
          <p:nvPr/>
        </p:nvPicPr>
        <p:blipFill>
          <a:blip r:embed="rId11"/>
          <a:srcRect t="-16423" b="-16423"/>
          <a:stretch/>
        </p:blipFill>
        <p:spPr>
          <a:xfrm>
            <a:off x="1095451" y="3762756"/>
            <a:ext cx="171907" cy="304495"/>
          </a:xfrm>
          <a:prstGeom prst="rect">
            <a:avLst/>
          </a:prstGeom>
        </p:spPr>
      </p:pic>
      <p:sp>
        <p:nvSpPr>
          <p:cNvPr id="30" name="Text 19"/>
          <p:cNvSpPr txBox="1"/>
          <p:nvPr/>
        </p:nvSpPr>
        <p:spPr>
          <a:xfrm>
            <a:off x="1380744" y="3781044"/>
            <a:ext cx="20007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EF444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Total: Rp 3,000,000</a:t>
            </a:r>
            <a:endParaRPr lang="en-US" sz="1500" dirty="0"/>
          </a:p>
        </p:txBody>
      </p:sp>
      <p:pic>
        <p:nvPicPr>
          <p:cNvPr id="31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6505956" y="1619402"/>
            <a:ext cx="333756" cy="267005"/>
          </a:xfrm>
          <a:prstGeom prst="rect">
            <a:avLst/>
          </a:prstGeom>
        </p:spPr>
      </p:pic>
      <p:pic>
        <p:nvPicPr>
          <p:cNvPr id="32" name="Image 10" descr="preencoded.png"/>
          <p:cNvPicPr>
            <a:picLocks noChangeAspect="1"/>
          </p:cNvPicPr>
          <p:nvPr/>
        </p:nvPicPr>
        <p:blipFill>
          <a:blip r:embed="rId13"/>
          <a:srcRect t="-16659" b="-16659"/>
          <a:stretch/>
        </p:blipFill>
        <p:spPr>
          <a:xfrm>
            <a:off x="6505956" y="2066544"/>
            <a:ext cx="256946" cy="304495"/>
          </a:xfrm>
          <a:prstGeom prst="rect">
            <a:avLst/>
          </a:prstGeom>
        </p:spPr>
      </p:pic>
      <p:sp>
        <p:nvSpPr>
          <p:cNvPr id="33" name="Text 20"/>
          <p:cNvSpPr txBox="1"/>
          <p:nvPr/>
        </p:nvSpPr>
        <p:spPr>
          <a:xfrm>
            <a:off x="7928762" y="2100377"/>
            <a:ext cx="10908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4F46E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$15/month</a:t>
            </a:r>
            <a:endParaRPr lang="en-US" sz="1300" dirty="0"/>
          </a:p>
        </p:txBody>
      </p:sp>
      <p:pic>
        <p:nvPicPr>
          <p:cNvPr id="34" name="Image 11" descr="preencoded.png"/>
          <p:cNvPicPr>
            <a:picLocks noChangeAspect="1"/>
          </p:cNvPicPr>
          <p:nvPr/>
        </p:nvPicPr>
        <p:blipFill>
          <a:blip r:embed="rId14"/>
          <a:srcRect t="-16524" b="-16524"/>
          <a:stretch/>
        </p:blipFill>
        <p:spPr>
          <a:xfrm>
            <a:off x="6505956" y="2447849"/>
            <a:ext cx="200254" cy="304495"/>
          </a:xfrm>
          <a:prstGeom prst="rect">
            <a:avLst/>
          </a:prstGeom>
        </p:spPr>
      </p:pic>
      <p:sp>
        <p:nvSpPr>
          <p:cNvPr id="35" name="Text 21"/>
          <p:cNvSpPr txBox="1"/>
          <p:nvPr/>
        </p:nvSpPr>
        <p:spPr>
          <a:xfrm>
            <a:off x="6819595" y="2481682"/>
            <a:ext cx="15672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Cloud Database:</a:t>
            </a:r>
            <a:endParaRPr lang="en-US" sz="1300" dirty="0"/>
          </a:p>
        </p:txBody>
      </p:sp>
      <p:sp>
        <p:nvSpPr>
          <p:cNvPr id="36" name="Text 22"/>
          <p:cNvSpPr txBox="1"/>
          <p:nvPr/>
        </p:nvSpPr>
        <p:spPr>
          <a:xfrm>
            <a:off x="8255203" y="2481682"/>
            <a:ext cx="10908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$10/month</a:t>
            </a:r>
            <a:endParaRPr lang="en-US" sz="1300" dirty="0"/>
          </a:p>
        </p:txBody>
      </p:sp>
      <p:pic>
        <p:nvPicPr>
          <p:cNvPr id="37" name="Image 12" descr="preencoded.png"/>
          <p:cNvPicPr>
            <a:picLocks noChangeAspect="1"/>
          </p:cNvPicPr>
          <p:nvPr/>
        </p:nvPicPr>
        <p:blipFill>
          <a:blip r:embed="rId15"/>
          <a:srcRect t="-16600" b="-16600"/>
          <a:stretch/>
        </p:blipFill>
        <p:spPr>
          <a:xfrm>
            <a:off x="6505956" y="2829154"/>
            <a:ext cx="228600" cy="304495"/>
          </a:xfrm>
          <a:prstGeom prst="rect">
            <a:avLst/>
          </a:prstGeom>
        </p:spPr>
      </p:pic>
      <p:sp>
        <p:nvSpPr>
          <p:cNvPr id="38" name="Text 23"/>
          <p:cNvSpPr txBox="1"/>
          <p:nvPr/>
        </p:nvSpPr>
        <p:spPr>
          <a:xfrm>
            <a:off x="6848856" y="2862072"/>
            <a:ext cx="12152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App Hosting:</a:t>
            </a:r>
            <a:endParaRPr lang="en-US" sz="1300" dirty="0"/>
          </a:p>
        </p:txBody>
      </p:sp>
      <p:sp>
        <p:nvSpPr>
          <p:cNvPr id="39" name="Text 24"/>
          <p:cNvSpPr txBox="1"/>
          <p:nvPr/>
        </p:nvSpPr>
        <p:spPr>
          <a:xfrm>
            <a:off x="7926019" y="2862072"/>
            <a:ext cx="102412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5966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$5/month</a:t>
            </a:r>
            <a:endParaRPr lang="en-US" sz="1300" dirty="0"/>
          </a:p>
        </p:txBody>
      </p:sp>
      <p:sp>
        <p:nvSpPr>
          <p:cNvPr id="40" name="Shape 25"/>
          <p:cNvSpPr/>
          <p:nvPr/>
        </p:nvSpPr>
        <p:spPr>
          <a:xfrm>
            <a:off x="6505956" y="3247949"/>
            <a:ext cx="4743907" cy="19202"/>
          </a:xfrm>
          <a:prstGeom prst="rect">
            <a:avLst/>
          </a:prstGeom>
          <a:solidFill>
            <a:srgbClr val="D1D5DB"/>
          </a:solidFill>
          <a:ln/>
        </p:spPr>
      </p:sp>
      <p:pic>
        <p:nvPicPr>
          <p:cNvPr id="41" name="Image 13" descr="preencoded.png"/>
          <p:cNvPicPr>
            <a:picLocks noChangeAspect="1"/>
          </p:cNvPicPr>
          <p:nvPr/>
        </p:nvPicPr>
        <p:blipFill>
          <a:blip r:embed="rId16"/>
          <a:srcRect t="-16707" b="-16707"/>
          <a:stretch/>
        </p:blipFill>
        <p:spPr>
          <a:xfrm>
            <a:off x="6505956" y="3381451"/>
            <a:ext cx="142646" cy="304495"/>
          </a:xfrm>
          <a:prstGeom prst="rect">
            <a:avLst/>
          </a:prstGeom>
        </p:spPr>
      </p:pic>
      <p:sp>
        <p:nvSpPr>
          <p:cNvPr id="42" name="Text 26"/>
          <p:cNvSpPr txBox="1"/>
          <p:nvPr/>
        </p:nvSpPr>
        <p:spPr>
          <a:xfrm>
            <a:off x="6762902" y="3400654"/>
            <a:ext cx="328635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B82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Total: $30/month (~Rp 450,000)</a:t>
            </a:r>
            <a:endParaRPr lang="en-US" sz="1500" dirty="0"/>
          </a:p>
        </p:txBody>
      </p:sp>
      <p:pic>
        <p:nvPicPr>
          <p:cNvPr id="43" name="Image 14" descr="preencoded.png"/>
          <p:cNvPicPr>
            <a:picLocks noChangeAspect="1"/>
          </p:cNvPicPr>
          <p:nvPr/>
        </p:nvPicPr>
        <p:blipFill>
          <a:blip r:embed="rId17"/>
          <a:srcRect l="-685" r="-685"/>
          <a:stretch/>
        </p:blipFill>
        <p:spPr>
          <a:xfrm>
            <a:off x="914400" y="4543654"/>
            <a:ext cx="304495" cy="267005"/>
          </a:xfrm>
          <a:prstGeom prst="rect">
            <a:avLst/>
          </a:prstGeom>
        </p:spPr>
      </p:pic>
      <p:sp>
        <p:nvSpPr>
          <p:cNvPr id="44" name="Text 27"/>
          <p:cNvSpPr txBox="1"/>
          <p:nvPr/>
        </p:nvSpPr>
        <p:spPr>
          <a:xfrm>
            <a:off x="1333195" y="4476902"/>
            <a:ext cx="4886554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4361E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Revenue Model (Post-Hackathon)</a:t>
            </a:r>
            <a:endParaRPr lang="en-US" sz="2100" dirty="0"/>
          </a:p>
        </p:txBody>
      </p:sp>
      <p:sp>
        <p:nvSpPr>
          <p:cNvPr id="45" name="Shape 28"/>
          <p:cNvSpPr/>
          <p:nvPr/>
        </p:nvSpPr>
        <p:spPr>
          <a:xfrm>
            <a:off x="914400" y="5029200"/>
            <a:ext cx="5181905" cy="857707"/>
          </a:xfrm>
          <a:prstGeom prst="roundRect">
            <a:avLst>
              <a:gd name="adj" fmla="val 23691"/>
            </a:avLst>
          </a:prstGeom>
          <a:solidFill>
            <a:srgbClr val="FFFFFF">
              <a:alpha val="80000"/>
            </a:srgbClr>
          </a:solidFill>
          <a:ln w="50800">
            <a:solidFill>
              <a:srgbClr val="C7CEEA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46" name="Image 15" descr="preencoded.png"/>
          <p:cNvPicPr>
            <a:picLocks noChangeAspect="1"/>
          </p:cNvPicPr>
          <p:nvPr/>
        </p:nvPicPr>
        <p:blipFill>
          <a:blip r:embed="rId18"/>
          <a:srcRect t="-8594" b="-8594"/>
          <a:stretch/>
        </p:blipFill>
        <p:spPr>
          <a:xfrm>
            <a:off x="1095451" y="5286146"/>
            <a:ext cx="219456" cy="342900"/>
          </a:xfrm>
          <a:prstGeom prst="rect">
            <a:avLst/>
          </a:prstGeom>
        </p:spPr>
      </p:pic>
      <p:sp>
        <p:nvSpPr>
          <p:cNvPr id="47" name="Shape 29"/>
          <p:cNvSpPr/>
          <p:nvPr/>
        </p:nvSpPr>
        <p:spPr>
          <a:xfrm>
            <a:off x="6248095" y="5029200"/>
            <a:ext cx="5181905" cy="857707"/>
          </a:xfrm>
          <a:prstGeom prst="roundRect">
            <a:avLst>
              <a:gd name="adj" fmla="val 23691"/>
            </a:avLst>
          </a:prstGeom>
          <a:solidFill>
            <a:srgbClr val="FFFFFF">
              <a:alpha val="80000"/>
            </a:srgbClr>
          </a:solidFill>
          <a:ln w="50800">
            <a:solidFill>
              <a:srgbClr val="C7CEEA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8" name="Text 30"/>
          <p:cNvSpPr txBox="1"/>
          <p:nvPr/>
        </p:nvSpPr>
        <p:spPr>
          <a:xfrm>
            <a:off x="1429207" y="5219395"/>
            <a:ext cx="231983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Government Partnership</a:t>
            </a:r>
            <a:endParaRPr lang="en-US" sz="1300" dirty="0"/>
          </a:p>
        </p:txBody>
      </p:sp>
      <p:sp>
        <p:nvSpPr>
          <p:cNvPr id="49" name="Text 31"/>
          <p:cNvSpPr txBox="1"/>
          <p:nvPr/>
        </p:nvSpPr>
        <p:spPr>
          <a:xfrm>
            <a:off x="1429207" y="5477256"/>
            <a:ext cx="28675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Licensing to Kemenkes ($100K/year)</a:t>
            </a:r>
            <a:endParaRPr lang="en-US" sz="1200" dirty="0"/>
          </a:p>
        </p:txBody>
      </p:sp>
      <p:pic>
        <p:nvPicPr>
          <p:cNvPr id="50" name="Image 16" descr="preencoded.png"/>
          <p:cNvPicPr>
            <a:picLocks noChangeAspect="1"/>
          </p:cNvPicPr>
          <p:nvPr/>
        </p:nvPicPr>
        <p:blipFill>
          <a:blip r:embed="rId19"/>
          <a:srcRect t="-9587" b="-9587"/>
          <a:stretch/>
        </p:blipFill>
        <p:spPr>
          <a:xfrm>
            <a:off x="6429146" y="5286146"/>
            <a:ext cx="323698" cy="342900"/>
          </a:xfrm>
          <a:prstGeom prst="rect">
            <a:avLst/>
          </a:prstGeom>
        </p:spPr>
      </p:pic>
      <p:sp>
        <p:nvSpPr>
          <p:cNvPr id="51" name="Shape 32"/>
          <p:cNvSpPr/>
          <p:nvPr/>
        </p:nvSpPr>
        <p:spPr>
          <a:xfrm>
            <a:off x="914400" y="6181344"/>
            <a:ext cx="5181905" cy="857707"/>
          </a:xfrm>
          <a:prstGeom prst="roundRect">
            <a:avLst>
              <a:gd name="adj" fmla="val 23691"/>
            </a:avLst>
          </a:prstGeom>
          <a:solidFill>
            <a:srgbClr val="FFFFFF">
              <a:alpha val="80000"/>
            </a:srgbClr>
          </a:solidFill>
          <a:ln w="50800">
            <a:solidFill>
              <a:srgbClr val="C7CEEA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2" name="Text 33"/>
          <p:cNvSpPr txBox="1"/>
          <p:nvPr/>
        </p:nvSpPr>
        <p:spPr>
          <a:xfrm>
            <a:off x="6867144" y="5219395"/>
            <a:ext cx="23865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Regional Implementation</a:t>
            </a:r>
            <a:endParaRPr lang="en-US" sz="1300" dirty="0"/>
          </a:p>
        </p:txBody>
      </p:sp>
      <p:sp>
        <p:nvSpPr>
          <p:cNvPr id="53" name="Text 34"/>
          <p:cNvSpPr txBox="1"/>
          <p:nvPr/>
        </p:nvSpPr>
        <p:spPr>
          <a:xfrm>
            <a:off x="6867144" y="5477256"/>
            <a:ext cx="33339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Provincial deployment ($10K per province)</a:t>
            </a:r>
            <a:endParaRPr lang="en-US" sz="1200" dirty="0"/>
          </a:p>
        </p:txBody>
      </p:sp>
      <p:pic>
        <p:nvPicPr>
          <p:cNvPr id="54" name="Image 17" descr="preencoded.png"/>
          <p:cNvPicPr>
            <a:picLocks noChangeAspect="1"/>
          </p:cNvPicPr>
          <p:nvPr/>
        </p:nvPicPr>
        <p:blipFill>
          <a:blip r:embed="rId20"/>
          <a:srcRect t="-9186" b="-9186"/>
          <a:stretch/>
        </p:blipFill>
        <p:spPr>
          <a:xfrm>
            <a:off x="1095451" y="6439205"/>
            <a:ext cx="362102" cy="342900"/>
          </a:xfrm>
          <a:prstGeom prst="rect">
            <a:avLst/>
          </a:prstGeom>
        </p:spPr>
      </p:pic>
      <p:sp>
        <p:nvSpPr>
          <p:cNvPr id="55" name="Shape 35"/>
          <p:cNvSpPr/>
          <p:nvPr/>
        </p:nvSpPr>
        <p:spPr>
          <a:xfrm>
            <a:off x="6248095" y="6181344"/>
            <a:ext cx="5181905" cy="857707"/>
          </a:xfrm>
          <a:prstGeom prst="roundRect">
            <a:avLst>
              <a:gd name="adj" fmla="val 23691"/>
            </a:avLst>
          </a:prstGeom>
          <a:solidFill>
            <a:srgbClr val="FFFFFF">
              <a:alpha val="80000"/>
            </a:srgbClr>
          </a:solidFill>
          <a:ln w="50800">
            <a:solidFill>
              <a:srgbClr val="C7CEEA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6" name="Text 36"/>
          <p:cNvSpPr txBox="1"/>
          <p:nvPr/>
        </p:nvSpPr>
        <p:spPr>
          <a:xfrm>
            <a:off x="1571854" y="6372454"/>
            <a:ext cx="17867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Training &amp; Support</a:t>
            </a:r>
            <a:endParaRPr lang="en-US" sz="1300" dirty="0"/>
          </a:p>
        </p:txBody>
      </p:sp>
      <p:sp>
        <p:nvSpPr>
          <p:cNvPr id="57" name="Text 37"/>
          <p:cNvSpPr txBox="1"/>
          <p:nvPr/>
        </p:nvSpPr>
        <p:spPr>
          <a:xfrm>
            <a:off x="1571854" y="6629400"/>
            <a:ext cx="32772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Kader training programs ($5K per region)</a:t>
            </a:r>
            <a:endParaRPr lang="en-US" sz="1200" dirty="0"/>
          </a:p>
        </p:txBody>
      </p:sp>
      <p:pic>
        <p:nvPicPr>
          <p:cNvPr id="58" name="Image 18" descr="preencoded.png"/>
          <p:cNvPicPr>
            <a:picLocks noChangeAspect="1"/>
          </p:cNvPicPr>
          <p:nvPr/>
        </p:nvPicPr>
        <p:blipFill>
          <a:blip r:embed="rId21"/>
          <a:srcRect t="-9587" b="-9587"/>
          <a:stretch/>
        </p:blipFill>
        <p:spPr>
          <a:xfrm>
            <a:off x="6429146" y="6439205"/>
            <a:ext cx="323698" cy="342900"/>
          </a:xfrm>
          <a:prstGeom prst="rect">
            <a:avLst/>
          </a:prstGeom>
        </p:spPr>
      </p:pic>
      <p:sp>
        <p:nvSpPr>
          <p:cNvPr id="59" name="Text 38"/>
          <p:cNvSpPr txBox="1"/>
          <p:nvPr/>
        </p:nvSpPr>
        <p:spPr>
          <a:xfrm>
            <a:off x="6867144" y="6372454"/>
            <a:ext cx="1757477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Premium Features</a:t>
            </a:r>
            <a:endParaRPr lang="en-US" sz="1300" dirty="0"/>
          </a:p>
        </p:txBody>
      </p:sp>
      <p:sp>
        <p:nvSpPr>
          <p:cNvPr id="60" name="Text 39"/>
          <p:cNvSpPr txBox="1"/>
          <p:nvPr/>
        </p:nvSpPr>
        <p:spPr>
          <a:xfrm>
            <a:off x="6867144" y="6629400"/>
            <a:ext cx="3753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Advanced analytics for managers ($50/month)</a:t>
            </a:r>
            <a:endParaRPr lang="en-US" sz="1200" dirty="0"/>
          </a:p>
        </p:txBody>
      </p:sp>
      <p:sp>
        <p:nvSpPr>
          <p:cNvPr id="61" name="Shape 40"/>
          <p:cNvSpPr/>
          <p:nvPr/>
        </p:nvSpPr>
        <p:spPr>
          <a:xfrm>
            <a:off x="3436315" y="7334402"/>
            <a:ext cx="5477256" cy="705002"/>
          </a:xfrm>
          <a:prstGeom prst="roundRect">
            <a:avLst>
              <a:gd name="adj" fmla="val 35055"/>
            </a:avLst>
          </a:prstGeom>
          <a:solidFill>
            <a:srgbClr val="FFFFFF">
              <a:alpha val="80000"/>
            </a:srgbClr>
          </a:solidFill>
          <a:ln w="50800">
            <a:solidFill>
              <a:srgbClr val="A3E635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62" name="Image 19" descr="preencoded.png"/>
          <p:cNvPicPr>
            <a:picLocks noChangeAspect="1"/>
          </p:cNvPicPr>
          <p:nvPr/>
        </p:nvPicPr>
        <p:blipFill>
          <a:blip r:embed="rId22"/>
          <a:srcRect t="-9587" b="-9587"/>
          <a:stretch/>
        </p:blipFill>
        <p:spPr>
          <a:xfrm>
            <a:off x="3664915" y="7515454"/>
            <a:ext cx="323698" cy="342900"/>
          </a:xfrm>
          <a:prstGeom prst="rect">
            <a:avLst/>
          </a:prstGeom>
        </p:spPr>
      </p:pic>
      <p:sp>
        <p:nvSpPr>
          <p:cNvPr id="63" name="Text 41"/>
          <p:cNvSpPr txBox="1"/>
          <p:nvPr/>
        </p:nvSpPr>
        <p:spPr>
          <a:xfrm>
            <a:off x="4141318" y="7539228"/>
            <a:ext cx="4700930" cy="2953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5966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Y1: $150K • Y2: $500K • Breakeven: Month 6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9163202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9163202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7638898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1524305" y="2210105"/>
            <a:ext cx="8762695" cy="95098"/>
          </a:xfrm>
          <a:prstGeom prst="roundRect">
            <a:avLst>
              <a:gd name="adj" fmla="val 480767"/>
            </a:avLst>
          </a:prstGeom>
          <a:solidFill>
            <a:srgbClr val="95D1CC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 l="-44" r="-44"/>
          <a:stretch/>
        </p:blipFill>
        <p:spPr>
          <a:xfrm>
            <a:off x="914400" y="495605"/>
            <a:ext cx="514807" cy="457200"/>
          </a:xfrm>
          <a:prstGeom prst="rect">
            <a:avLst/>
          </a:prstGeom>
        </p:spPr>
      </p:pic>
      <p:sp>
        <p:nvSpPr>
          <p:cNvPr id="8" name="Text 5"/>
          <p:cNvSpPr txBox="1"/>
          <p:nvPr/>
        </p:nvSpPr>
        <p:spPr>
          <a:xfrm>
            <a:off x="1657807" y="381305"/>
            <a:ext cx="736366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Implementation Roadmap 📆</a:t>
            </a:r>
            <a:endParaRPr lang="en-US" sz="3600" dirty="0"/>
          </a:p>
        </p:txBody>
      </p:sp>
      <p:sp>
        <p:nvSpPr>
          <p:cNvPr id="9" name="Text 6"/>
          <p:cNvSpPr txBox="1"/>
          <p:nvPr/>
        </p:nvSpPr>
        <p:spPr>
          <a:xfrm>
            <a:off x="918058" y="1585570"/>
            <a:ext cx="367589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48h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1340510" y="1543507"/>
            <a:ext cx="10096805" cy="1619402"/>
          </a:xfrm>
          <a:prstGeom prst="roundRect">
            <a:avLst>
              <a:gd name="adj" fmla="val 6643"/>
            </a:avLst>
          </a:prstGeom>
          <a:solidFill>
            <a:srgbClr val="FFFFFF"/>
          </a:solidFill>
          <a:ln w="50800">
            <a:solidFill>
              <a:srgbClr val="EC4899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8"/>
          <p:cNvSpPr txBox="1"/>
          <p:nvPr/>
        </p:nvSpPr>
        <p:spPr>
          <a:xfrm>
            <a:off x="1521562" y="1752905"/>
            <a:ext cx="22860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C489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Hackathon Phase</a:t>
            </a:r>
            <a:endParaRPr lang="en-US" sz="18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 t="-180" b="-180"/>
          <a:stretch/>
        </p:blipFill>
        <p:spPr>
          <a:xfrm>
            <a:off x="1521562" y="2180844"/>
            <a:ext cx="190195" cy="15270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788566" y="2143354"/>
            <a:ext cx="21534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MVP &amp; demo development</a:t>
            </a:r>
            <a:endParaRPr lang="en-US" sz="12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rcRect t="-100" b="-100"/>
          <a:stretch/>
        </p:blipFill>
        <p:spPr>
          <a:xfrm>
            <a:off x="1521562" y="2486254"/>
            <a:ext cx="114300" cy="15270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711757" y="2447849"/>
            <a:ext cx="18196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Core app functionality</a:t>
            </a:r>
            <a:endParaRPr lang="en-US" sz="12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521562" y="2790749"/>
            <a:ext cx="152705" cy="152705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750162" y="2752344"/>
            <a:ext cx="16102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First data collection</a:t>
            </a:r>
            <a:endParaRPr lang="en-US" sz="1200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791749" y="2143354"/>
            <a:ext cx="457200" cy="457200"/>
          </a:xfrm>
          <a:prstGeom prst="rect">
            <a:avLst/>
          </a:prstGeom>
        </p:spPr>
      </p:pic>
      <p:sp>
        <p:nvSpPr>
          <p:cNvPr id="19" name="Text 12"/>
          <p:cNvSpPr txBox="1"/>
          <p:nvPr/>
        </p:nvSpPr>
        <p:spPr>
          <a:xfrm>
            <a:off x="947318" y="3586277"/>
            <a:ext cx="30998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6M</a:t>
            </a:r>
            <a:endParaRPr lang="en-US" sz="1000" dirty="0"/>
          </a:p>
        </p:txBody>
      </p:sp>
      <p:sp>
        <p:nvSpPr>
          <p:cNvPr id="20" name="Shape 13"/>
          <p:cNvSpPr/>
          <p:nvPr/>
        </p:nvSpPr>
        <p:spPr>
          <a:xfrm>
            <a:off x="1340510" y="3543300"/>
            <a:ext cx="10096805" cy="1619402"/>
          </a:xfrm>
          <a:prstGeom prst="roundRect">
            <a:avLst>
              <a:gd name="adj" fmla="val 6643"/>
            </a:avLst>
          </a:prstGeom>
          <a:solidFill>
            <a:srgbClr val="FFFFFF"/>
          </a:solidFill>
          <a:ln w="50800">
            <a:solidFill>
              <a:srgbClr val="F59E0B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Text 14"/>
          <p:cNvSpPr txBox="1"/>
          <p:nvPr/>
        </p:nvSpPr>
        <p:spPr>
          <a:xfrm>
            <a:off x="1521562" y="3752698"/>
            <a:ext cx="330555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59E0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Early Testing (0-6 Months)</a:t>
            </a:r>
            <a:endParaRPr lang="en-US" sz="1800" dirty="0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rcRect l="-33" r="-33"/>
          <a:stretch/>
        </p:blipFill>
        <p:spPr>
          <a:xfrm>
            <a:off x="1521562" y="4181551"/>
            <a:ext cx="171907" cy="152705"/>
          </a:xfrm>
          <a:prstGeom prst="rect">
            <a:avLst/>
          </a:prstGeom>
        </p:spPr>
      </p:pic>
      <p:sp>
        <p:nvSpPr>
          <p:cNvPr id="23" name="Text 15"/>
          <p:cNvSpPr txBox="1"/>
          <p:nvPr/>
        </p:nvSpPr>
        <p:spPr>
          <a:xfrm>
            <a:off x="1769364" y="4143146"/>
            <a:ext cx="18196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 Posyandu pilot sites</a:t>
            </a:r>
            <a:endParaRPr lang="en-US" sz="1200" dirty="0"/>
          </a:p>
        </p:txBody>
      </p:sp>
      <p:pic>
        <p:nvPicPr>
          <p:cNvPr id="24" name="Image 6" descr="preencoded.png"/>
          <p:cNvPicPr>
            <a:picLocks noChangeAspect="1"/>
          </p:cNvPicPr>
          <p:nvPr/>
        </p:nvPicPr>
        <p:blipFill>
          <a:blip r:embed="rId9"/>
          <a:srcRect t="-43" b="-43"/>
          <a:stretch/>
        </p:blipFill>
        <p:spPr>
          <a:xfrm>
            <a:off x="1521562" y="4486046"/>
            <a:ext cx="133502" cy="152705"/>
          </a:xfrm>
          <a:prstGeom prst="rect">
            <a:avLst/>
          </a:prstGeom>
        </p:spPr>
      </p:pic>
      <p:sp>
        <p:nvSpPr>
          <p:cNvPr id="25" name="Text 16"/>
          <p:cNvSpPr txBox="1"/>
          <p:nvPr/>
        </p:nvSpPr>
        <p:spPr>
          <a:xfrm>
            <a:off x="1730959" y="4448556"/>
            <a:ext cx="2382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100 kader trained &amp; using app</a:t>
            </a:r>
            <a:endParaRPr lang="en-US" sz="1200" dirty="0"/>
          </a:p>
        </p:txBody>
      </p:sp>
      <p:pic>
        <p:nvPicPr>
          <p:cNvPr id="26" name="Image 7" descr="preencoded.png"/>
          <p:cNvPicPr>
            <a:picLocks noChangeAspect="1"/>
          </p:cNvPicPr>
          <p:nvPr/>
        </p:nvPicPr>
        <p:blipFill>
          <a:blip r:embed="rId10"/>
          <a:srcRect t="-180" b="-180"/>
          <a:stretch/>
        </p:blipFill>
        <p:spPr>
          <a:xfrm>
            <a:off x="1521562" y="4791456"/>
            <a:ext cx="95098" cy="152705"/>
          </a:xfrm>
          <a:prstGeom prst="rect">
            <a:avLst/>
          </a:prstGeom>
        </p:spPr>
      </p:pic>
      <p:sp>
        <p:nvSpPr>
          <p:cNvPr id="27" name="Text 17"/>
          <p:cNvSpPr txBox="1"/>
          <p:nvPr/>
        </p:nvSpPr>
        <p:spPr>
          <a:xfrm>
            <a:off x="1692554" y="4753051"/>
            <a:ext cx="20766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1,000+ children measured</a:t>
            </a:r>
            <a:endParaRPr lang="en-US" sz="1200" dirty="0"/>
          </a:p>
        </p:txBody>
      </p:sp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791749" y="4143146"/>
            <a:ext cx="457200" cy="457200"/>
          </a:xfrm>
          <a:prstGeom prst="rect">
            <a:avLst/>
          </a:prstGeom>
        </p:spPr>
      </p:pic>
      <p:sp>
        <p:nvSpPr>
          <p:cNvPr id="29" name="Text 18"/>
          <p:cNvSpPr txBox="1"/>
          <p:nvPr/>
        </p:nvSpPr>
        <p:spPr>
          <a:xfrm>
            <a:off x="927202" y="5586070"/>
            <a:ext cx="35753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12M</a:t>
            </a:r>
            <a:endParaRPr lang="en-US" sz="1000" dirty="0"/>
          </a:p>
        </p:txBody>
      </p:sp>
      <p:sp>
        <p:nvSpPr>
          <p:cNvPr id="30" name="Shape 19"/>
          <p:cNvSpPr/>
          <p:nvPr/>
        </p:nvSpPr>
        <p:spPr>
          <a:xfrm>
            <a:off x="1340510" y="5544007"/>
            <a:ext cx="10096805" cy="1619402"/>
          </a:xfrm>
          <a:prstGeom prst="roundRect">
            <a:avLst>
              <a:gd name="adj" fmla="val 6643"/>
            </a:avLst>
          </a:prstGeom>
          <a:solidFill>
            <a:srgbClr val="FFFFFF"/>
          </a:solidFill>
          <a:ln w="50800">
            <a:solidFill>
              <a:srgbClr val="10B98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Text 20"/>
          <p:cNvSpPr txBox="1"/>
          <p:nvPr/>
        </p:nvSpPr>
        <p:spPr>
          <a:xfrm>
            <a:off x="1521562" y="5753405"/>
            <a:ext cx="41916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0B98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Regional Expansion (6-12 Months)</a:t>
            </a:r>
            <a:endParaRPr lang="en-US" sz="1800" dirty="0"/>
          </a:p>
        </p:txBody>
      </p:sp>
      <p:pic>
        <p:nvPicPr>
          <p:cNvPr id="32" name="Image 9" descr="preencoded.png"/>
          <p:cNvPicPr>
            <a:picLocks noChangeAspect="1"/>
          </p:cNvPicPr>
          <p:nvPr/>
        </p:nvPicPr>
        <p:blipFill>
          <a:blip r:embed="rId12"/>
          <a:srcRect l="-33" r="-33"/>
          <a:stretch/>
        </p:blipFill>
        <p:spPr>
          <a:xfrm>
            <a:off x="1521562" y="6181344"/>
            <a:ext cx="171907" cy="152705"/>
          </a:xfrm>
          <a:prstGeom prst="rect">
            <a:avLst/>
          </a:prstGeom>
        </p:spPr>
      </p:pic>
      <p:sp>
        <p:nvSpPr>
          <p:cNvPr id="33" name="Text 21"/>
          <p:cNvSpPr txBox="1"/>
          <p:nvPr/>
        </p:nvSpPr>
        <p:spPr>
          <a:xfrm>
            <a:off x="1769364" y="6143854"/>
            <a:ext cx="21433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 province full deployment</a:t>
            </a:r>
            <a:endParaRPr lang="en-US" sz="1200" dirty="0"/>
          </a:p>
        </p:txBody>
      </p:sp>
      <p:pic>
        <p:nvPicPr>
          <p:cNvPr id="34" name="Image 10" descr="preencoded.png"/>
          <p:cNvPicPr>
            <a:picLocks noChangeAspect="1"/>
          </p:cNvPicPr>
          <p:nvPr/>
        </p:nvPicPr>
        <p:blipFill>
          <a:blip r:embed="rId13"/>
          <a:srcRect t="-180" b="-180"/>
          <a:stretch/>
        </p:blipFill>
        <p:spPr>
          <a:xfrm>
            <a:off x="1521562" y="6486754"/>
            <a:ext cx="190195" cy="152705"/>
          </a:xfrm>
          <a:prstGeom prst="rect">
            <a:avLst/>
          </a:prstGeom>
        </p:spPr>
      </p:pic>
      <p:sp>
        <p:nvSpPr>
          <p:cNvPr id="35" name="Text 22"/>
          <p:cNvSpPr txBox="1"/>
          <p:nvPr/>
        </p:nvSpPr>
        <p:spPr>
          <a:xfrm>
            <a:off x="1788566" y="6448349"/>
            <a:ext cx="26481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1,000+ Posyandu implementation</a:t>
            </a:r>
            <a:endParaRPr lang="en-US" sz="1200" dirty="0"/>
          </a:p>
        </p:txBody>
      </p:sp>
      <p:pic>
        <p:nvPicPr>
          <p:cNvPr id="36" name="Image 11" descr="preencoded.png"/>
          <p:cNvPicPr>
            <a:picLocks noChangeAspect="1"/>
          </p:cNvPicPr>
          <p:nvPr/>
        </p:nvPicPr>
        <p:blipFill>
          <a:blip r:embed="rId14"/>
          <a:srcRect t="-180" b="-180"/>
          <a:stretch/>
        </p:blipFill>
        <p:spPr>
          <a:xfrm>
            <a:off x="1521562" y="6791249"/>
            <a:ext cx="95098" cy="152705"/>
          </a:xfrm>
          <a:prstGeom prst="rect">
            <a:avLst/>
          </a:prstGeom>
        </p:spPr>
      </p:pic>
      <p:sp>
        <p:nvSpPr>
          <p:cNvPr id="37" name="Text 23"/>
          <p:cNvSpPr txBox="1"/>
          <p:nvPr/>
        </p:nvSpPr>
        <p:spPr>
          <a:xfrm>
            <a:off x="1692554" y="6752844"/>
            <a:ext cx="21817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10,000+ children monitored</a:t>
            </a:r>
            <a:endParaRPr lang="en-US" sz="1200" dirty="0"/>
          </a:p>
        </p:txBody>
      </p:sp>
      <p:pic>
        <p:nvPicPr>
          <p:cNvPr id="38" name="Image 12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791749" y="6143854"/>
            <a:ext cx="457200" cy="457200"/>
          </a:xfrm>
          <a:prstGeom prst="rect">
            <a:avLst/>
          </a:prstGeom>
        </p:spPr>
      </p:pic>
      <p:sp>
        <p:nvSpPr>
          <p:cNvPr id="39" name="Text 24"/>
          <p:cNvSpPr txBox="1"/>
          <p:nvPr/>
        </p:nvSpPr>
        <p:spPr>
          <a:xfrm>
            <a:off x="926287" y="7586777"/>
            <a:ext cx="35753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2Y+</a:t>
            </a:r>
            <a:endParaRPr lang="en-US" sz="1000" dirty="0"/>
          </a:p>
        </p:txBody>
      </p:sp>
      <p:sp>
        <p:nvSpPr>
          <p:cNvPr id="40" name="Shape 25"/>
          <p:cNvSpPr/>
          <p:nvPr/>
        </p:nvSpPr>
        <p:spPr>
          <a:xfrm>
            <a:off x="1340510" y="7543800"/>
            <a:ext cx="10096805" cy="1619402"/>
          </a:xfrm>
          <a:prstGeom prst="roundRect">
            <a:avLst>
              <a:gd name="adj" fmla="val 6643"/>
            </a:avLst>
          </a:prstGeom>
          <a:solidFill>
            <a:srgbClr val="FFFFFF"/>
          </a:solidFill>
          <a:ln w="50800">
            <a:solidFill>
              <a:srgbClr val="3B82F6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1" name="Text 26"/>
          <p:cNvSpPr txBox="1"/>
          <p:nvPr/>
        </p:nvSpPr>
        <p:spPr>
          <a:xfrm>
            <a:off x="1521562" y="7753198"/>
            <a:ext cx="32004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3B82F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National Rollout (Year 2+)</a:t>
            </a:r>
            <a:endParaRPr lang="en-US" sz="1800" dirty="0"/>
          </a:p>
        </p:txBody>
      </p:sp>
      <p:pic>
        <p:nvPicPr>
          <p:cNvPr id="42" name="Image 13" descr="preencoded.png"/>
          <p:cNvPicPr>
            <a:picLocks noChangeAspect="1"/>
          </p:cNvPicPr>
          <p:nvPr/>
        </p:nvPicPr>
        <p:blipFill>
          <a:blip r:embed="rId16"/>
          <a:srcRect t="-43" b="-43"/>
          <a:stretch/>
        </p:blipFill>
        <p:spPr>
          <a:xfrm>
            <a:off x="1521562" y="8182051"/>
            <a:ext cx="133502" cy="152705"/>
          </a:xfrm>
          <a:prstGeom prst="rect">
            <a:avLst/>
          </a:prstGeom>
        </p:spPr>
      </p:pic>
      <p:sp>
        <p:nvSpPr>
          <p:cNvPr id="43" name="Text 27"/>
          <p:cNvSpPr txBox="1"/>
          <p:nvPr/>
        </p:nvSpPr>
        <p:spPr>
          <a:xfrm>
            <a:off x="1730959" y="8143646"/>
            <a:ext cx="19723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All 34 provinces covered</a:t>
            </a:r>
            <a:endParaRPr lang="en-US" sz="1200" dirty="0"/>
          </a:p>
        </p:txBody>
      </p:sp>
      <p:pic>
        <p:nvPicPr>
          <p:cNvPr id="44" name="Image 14" descr="preencoded.png"/>
          <p:cNvPicPr>
            <a:picLocks noChangeAspect="1"/>
          </p:cNvPicPr>
          <p:nvPr/>
        </p:nvPicPr>
        <p:blipFill>
          <a:blip r:embed="rId17"/>
          <a:srcRect t="-180" b="-180"/>
          <a:stretch/>
        </p:blipFill>
        <p:spPr>
          <a:xfrm>
            <a:off x="1521562" y="8486546"/>
            <a:ext cx="190195" cy="152705"/>
          </a:xfrm>
          <a:prstGeom prst="rect">
            <a:avLst/>
          </a:prstGeom>
        </p:spPr>
      </p:pic>
      <p:sp>
        <p:nvSpPr>
          <p:cNvPr id="45" name="Text 28"/>
          <p:cNvSpPr txBox="1"/>
          <p:nvPr/>
        </p:nvSpPr>
        <p:spPr>
          <a:xfrm>
            <a:off x="1788566" y="8449056"/>
            <a:ext cx="23152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5,000+ Posyandu nationwide</a:t>
            </a:r>
            <a:endParaRPr lang="en-US" sz="1200" dirty="0"/>
          </a:p>
        </p:txBody>
      </p:sp>
      <p:pic>
        <p:nvPicPr>
          <p:cNvPr id="46" name="Image 15" descr="preencoded.png"/>
          <p:cNvPicPr>
            <a:picLocks noChangeAspect="1"/>
          </p:cNvPicPr>
          <p:nvPr/>
        </p:nvPicPr>
        <p:blipFill>
          <a:blip r:embed="rId18"/>
          <a:srcRect t="-180" b="-180"/>
          <a:stretch/>
        </p:blipFill>
        <p:spPr>
          <a:xfrm>
            <a:off x="1521562" y="8791956"/>
            <a:ext cx="190195" cy="152705"/>
          </a:xfrm>
          <a:prstGeom prst="rect">
            <a:avLst/>
          </a:prstGeom>
        </p:spPr>
      </p:pic>
      <p:sp>
        <p:nvSpPr>
          <p:cNvPr id="47" name="Text 29"/>
          <p:cNvSpPr txBox="1"/>
          <p:nvPr/>
        </p:nvSpPr>
        <p:spPr>
          <a:xfrm>
            <a:off x="1788566" y="8753551"/>
            <a:ext cx="22101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100,000+ children in system</a:t>
            </a:r>
            <a:endParaRPr lang="en-US" sz="1200" dirty="0"/>
          </a:p>
        </p:txBody>
      </p:sp>
      <p:pic>
        <p:nvPicPr>
          <p:cNvPr id="48" name="Image 16" descr="preencoded.png"/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10791749" y="8143646"/>
            <a:ext cx="457200" cy="457200"/>
          </a:xfrm>
          <a:prstGeom prst="rect">
            <a:avLst/>
          </a:prstGeom>
        </p:spPr>
      </p:pic>
      <p:pic>
        <p:nvPicPr>
          <p:cNvPr id="49" name="Image 17" descr="preencoded.png"/>
          <p:cNvPicPr>
            <a:picLocks noChangeAspect="1"/>
          </p:cNvPicPr>
          <p:nvPr/>
        </p:nvPicPr>
        <p:blipFill>
          <a:blip r:embed="rId20"/>
          <a:srcRect l="-57" r="-57"/>
          <a:stretch/>
        </p:blipFill>
        <p:spPr>
          <a:xfrm>
            <a:off x="11563502" y="609905"/>
            <a:ext cx="400507" cy="457200"/>
          </a:xfrm>
          <a:prstGeom prst="rect">
            <a:avLst/>
          </a:prstGeom>
        </p:spPr>
      </p:pic>
      <p:pic>
        <p:nvPicPr>
          <p:cNvPr id="50" name="Image 18" descr="preencoded.png"/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1524305" y="8238744"/>
            <a:ext cx="457200" cy="457200"/>
          </a:xfrm>
          <a:prstGeom prst="rect">
            <a:avLst/>
          </a:prstGeom>
        </p:spPr>
      </p:pic>
      <p:sp>
        <p:nvSpPr>
          <p:cNvPr id="51" name="Shape 30"/>
          <p:cNvSpPr/>
          <p:nvPr/>
        </p:nvSpPr>
        <p:spPr>
          <a:xfrm>
            <a:off x="914400" y="1543507"/>
            <a:ext cx="276149" cy="286207"/>
          </a:xfrm>
          <a:prstGeom prst="ellipse">
            <a:avLst/>
          </a:prstGeom>
          <a:solidFill>
            <a:srgbClr val="EC4899"/>
          </a:solidFill>
          <a:ln/>
          <a:effectLst>
            <a:outerShdw blurRad="127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2" name="Shape 31"/>
          <p:cNvSpPr/>
          <p:nvPr/>
        </p:nvSpPr>
        <p:spPr>
          <a:xfrm>
            <a:off x="914400" y="3543300"/>
            <a:ext cx="276149" cy="286207"/>
          </a:xfrm>
          <a:prstGeom prst="ellipse">
            <a:avLst/>
          </a:prstGeom>
          <a:solidFill>
            <a:srgbClr val="F59E0B"/>
          </a:solidFill>
          <a:ln/>
          <a:effectLst>
            <a:outerShdw blurRad="127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3" name="Shape 32"/>
          <p:cNvSpPr/>
          <p:nvPr/>
        </p:nvSpPr>
        <p:spPr>
          <a:xfrm>
            <a:off x="914400" y="5544007"/>
            <a:ext cx="276149" cy="286207"/>
          </a:xfrm>
          <a:prstGeom prst="ellipse">
            <a:avLst/>
          </a:prstGeom>
          <a:solidFill>
            <a:srgbClr val="10B981"/>
          </a:solidFill>
          <a:ln/>
          <a:effectLst>
            <a:outerShdw blurRad="127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4" name="Shape 33"/>
          <p:cNvSpPr/>
          <p:nvPr/>
        </p:nvSpPr>
        <p:spPr>
          <a:xfrm>
            <a:off x="914400" y="7543800"/>
            <a:ext cx="276149" cy="286207"/>
          </a:xfrm>
          <a:prstGeom prst="ellipse">
            <a:avLst/>
          </a:prstGeom>
          <a:solidFill>
            <a:srgbClr val="3B82F6"/>
          </a:solidFill>
          <a:ln/>
          <a:effectLst>
            <a:outerShdw blurRad="12700" dist="38100" dir="5400000" algn="bl" rotWithShape="0">
              <a:srgbClr val="000000">
                <a:alpha val="10000"/>
              </a:srgbClr>
            </a:outerShdw>
          </a:effectLst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505395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7505395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5982005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-27" r="-27"/>
          <a:stretch/>
        </p:blipFill>
        <p:spPr>
          <a:xfrm>
            <a:off x="11382451" y="6553505"/>
            <a:ext cx="428854" cy="571500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t="-4786" b="-4786"/>
          <a:stretch/>
        </p:blipFill>
        <p:spPr>
          <a:xfrm>
            <a:off x="609905" y="381305"/>
            <a:ext cx="304495" cy="381305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 t="-5600" b="-5600"/>
          <a:stretch/>
        </p:blipFill>
        <p:spPr>
          <a:xfrm>
            <a:off x="609905" y="6338621"/>
            <a:ext cx="342900" cy="381305"/>
          </a:xfrm>
          <a:prstGeom prst="rect">
            <a:avLst/>
          </a:prstGeom>
        </p:spPr>
      </p:pic>
      <p:sp>
        <p:nvSpPr>
          <p:cNvPr id="9" name="Text 4"/>
          <p:cNvSpPr txBox="1"/>
          <p:nvPr/>
        </p:nvSpPr>
        <p:spPr>
          <a:xfrm>
            <a:off x="5620817" y="5934456"/>
            <a:ext cx="12198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Current: 21.5%</a:t>
            </a:r>
            <a:endParaRPr lang="en-US" sz="12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14400" y="495605"/>
            <a:ext cx="457200" cy="457200"/>
          </a:xfrm>
          <a:prstGeom prst="rect">
            <a:avLst/>
          </a:prstGeom>
        </p:spPr>
      </p:pic>
      <p:sp>
        <p:nvSpPr>
          <p:cNvPr id="11" name="Text 5"/>
          <p:cNvSpPr txBox="1"/>
          <p:nvPr/>
        </p:nvSpPr>
        <p:spPr>
          <a:xfrm>
            <a:off x="1600200" y="381305"/>
            <a:ext cx="625815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Evidence &amp; Validation 🔍</a:t>
            </a:r>
            <a:endParaRPr lang="en-US" sz="3600" dirty="0"/>
          </a:p>
        </p:txBody>
      </p:sp>
      <p:sp>
        <p:nvSpPr>
          <p:cNvPr id="12" name="Text 6"/>
          <p:cNvSpPr txBox="1"/>
          <p:nvPr/>
        </p:nvSpPr>
        <p:spPr>
          <a:xfrm>
            <a:off x="914400" y="1362456"/>
            <a:ext cx="5039258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Facts &amp; Figures That Support Our Solution</a:t>
            </a:r>
            <a:endParaRPr lang="en-US" sz="1800" dirty="0"/>
          </a:p>
        </p:txBody>
      </p:sp>
      <p:sp>
        <p:nvSpPr>
          <p:cNvPr id="13" name="Shape 7"/>
          <p:cNvSpPr/>
          <p:nvPr/>
        </p:nvSpPr>
        <p:spPr>
          <a:xfrm>
            <a:off x="914400" y="1904695"/>
            <a:ext cx="5143500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8"/>
          <p:cNvSpPr/>
          <p:nvPr/>
        </p:nvSpPr>
        <p:spPr>
          <a:xfrm>
            <a:off x="914400" y="3657600"/>
            <a:ext cx="5143500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9"/>
          <p:cNvSpPr/>
          <p:nvPr/>
        </p:nvSpPr>
        <p:spPr>
          <a:xfrm>
            <a:off x="6286500" y="3657600"/>
            <a:ext cx="5143500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E2F0CB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Text 10"/>
          <p:cNvSpPr txBox="1"/>
          <p:nvPr/>
        </p:nvSpPr>
        <p:spPr>
          <a:xfrm>
            <a:off x="3022092" y="2133295"/>
            <a:ext cx="1191463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EF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21.5%</a:t>
            </a:r>
            <a:endParaRPr lang="en-US" sz="2700" dirty="0"/>
          </a:p>
        </p:txBody>
      </p:sp>
      <p:sp>
        <p:nvSpPr>
          <p:cNvPr id="17" name="Text 11"/>
          <p:cNvSpPr txBox="1"/>
          <p:nvPr/>
        </p:nvSpPr>
        <p:spPr>
          <a:xfrm>
            <a:off x="2449678" y="2600554"/>
            <a:ext cx="21909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Stunting prevalence (2023)</a:t>
            </a:r>
            <a:endParaRPr lang="en-US" sz="1200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rcRect t="-9904" b="-9904"/>
          <a:stretch/>
        </p:blipFill>
        <p:spPr>
          <a:xfrm>
            <a:off x="3343046" y="2905049"/>
            <a:ext cx="286207" cy="342900"/>
          </a:xfrm>
          <a:prstGeom prst="rect">
            <a:avLst/>
          </a:prstGeom>
        </p:spPr>
      </p:pic>
      <p:sp>
        <p:nvSpPr>
          <p:cNvPr id="19" name="Shape 12"/>
          <p:cNvSpPr/>
          <p:nvPr/>
        </p:nvSpPr>
        <p:spPr>
          <a:xfrm>
            <a:off x="6286500" y="1904695"/>
            <a:ext cx="5143500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Text 13"/>
          <p:cNvSpPr txBox="1"/>
          <p:nvPr/>
        </p:nvSpPr>
        <p:spPr>
          <a:xfrm>
            <a:off x="7746797" y="2600554"/>
            <a:ext cx="23436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vision accuracy vs manual</a:t>
            </a:r>
            <a:endParaRPr lang="en-US" sz="1200" dirty="0"/>
          </a:p>
        </p:txBody>
      </p:sp>
      <p:sp>
        <p:nvSpPr>
          <p:cNvPr id="21" name="Text 14"/>
          <p:cNvSpPr txBox="1"/>
          <p:nvPr/>
        </p:nvSpPr>
        <p:spPr>
          <a:xfrm>
            <a:off x="8377733" y="2133295"/>
            <a:ext cx="1219810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±2cm</a:t>
            </a:r>
            <a:endParaRPr lang="en-US" sz="2700" dirty="0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rcRect t="-10096" b="-10096"/>
          <a:stretch/>
        </p:blipFill>
        <p:spPr>
          <a:xfrm>
            <a:off x="8786470" y="2905049"/>
            <a:ext cx="142646" cy="342900"/>
          </a:xfrm>
          <a:prstGeom prst="rect">
            <a:avLst/>
          </a:prstGeom>
        </p:spPr>
      </p:pic>
      <p:sp>
        <p:nvSpPr>
          <p:cNvPr id="23" name="Text 15"/>
          <p:cNvSpPr txBox="1"/>
          <p:nvPr/>
        </p:nvSpPr>
        <p:spPr>
          <a:xfrm>
            <a:off x="2542032" y="4352544"/>
            <a:ext cx="20098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Rural mobile penetration</a:t>
            </a:r>
            <a:endParaRPr lang="en-US" sz="1200" dirty="0"/>
          </a:p>
        </p:txBody>
      </p:sp>
      <p:sp>
        <p:nvSpPr>
          <p:cNvPr id="24" name="Text 16"/>
          <p:cNvSpPr txBox="1"/>
          <p:nvPr/>
        </p:nvSpPr>
        <p:spPr>
          <a:xfrm>
            <a:off x="3113532" y="3886200"/>
            <a:ext cx="101041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0B98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89%</a:t>
            </a:r>
            <a:endParaRPr lang="en-US" sz="2700" dirty="0"/>
          </a:p>
        </p:txBody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9"/>
          <a:srcRect t="-8594" b="-8594"/>
          <a:stretch/>
        </p:blipFill>
        <p:spPr>
          <a:xfrm>
            <a:off x="3376879" y="4657954"/>
            <a:ext cx="219456" cy="342900"/>
          </a:xfrm>
          <a:prstGeom prst="rect">
            <a:avLst/>
          </a:prstGeom>
        </p:spPr>
      </p:pic>
      <p:sp>
        <p:nvSpPr>
          <p:cNvPr id="26" name="Text 17"/>
          <p:cNvSpPr txBox="1"/>
          <p:nvPr/>
        </p:nvSpPr>
        <p:spPr>
          <a:xfrm>
            <a:off x="7659929" y="4352544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Kader willing to use digital tools</a:t>
            </a:r>
            <a:endParaRPr lang="en-US" sz="1200" dirty="0"/>
          </a:p>
        </p:txBody>
      </p:sp>
      <p:sp>
        <p:nvSpPr>
          <p:cNvPr id="27" name="Text 18"/>
          <p:cNvSpPr txBox="1"/>
          <p:nvPr/>
        </p:nvSpPr>
        <p:spPr>
          <a:xfrm>
            <a:off x="8494776" y="3886200"/>
            <a:ext cx="991210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8B5CF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85%</a:t>
            </a:r>
            <a:endParaRPr lang="en-US" sz="2700" dirty="0"/>
          </a:p>
        </p:txBody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10"/>
          <a:srcRect t="-9904" b="-9904"/>
          <a:stretch/>
        </p:blipFill>
        <p:spPr>
          <a:xfrm>
            <a:off x="8715146" y="4657954"/>
            <a:ext cx="286207" cy="342900"/>
          </a:xfrm>
          <a:prstGeom prst="rect">
            <a:avLst/>
          </a:prstGeom>
        </p:spPr>
      </p:pic>
      <p:sp>
        <p:nvSpPr>
          <p:cNvPr id="29" name="Text 19"/>
          <p:cNvSpPr txBox="1"/>
          <p:nvPr/>
        </p:nvSpPr>
        <p:spPr>
          <a:xfrm>
            <a:off x="914400" y="5562295"/>
            <a:ext cx="29343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Stunting Reduction Progress</a:t>
            </a:r>
            <a:endParaRPr lang="en-US" sz="1500" dirty="0"/>
          </a:p>
        </p:txBody>
      </p:sp>
      <p:sp>
        <p:nvSpPr>
          <p:cNvPr id="30" name="Shape 20"/>
          <p:cNvSpPr/>
          <p:nvPr/>
        </p:nvSpPr>
        <p:spPr>
          <a:xfrm>
            <a:off x="914400" y="5905195"/>
            <a:ext cx="10515600" cy="286207"/>
          </a:xfrm>
          <a:prstGeom prst="roundRect">
            <a:avLst>
              <a:gd name="adj" fmla="val 159745"/>
            </a:avLst>
          </a:prstGeom>
          <a:solidFill>
            <a:srgbClr val="E2F0CB"/>
          </a:solidFill>
          <a:ln/>
        </p:spPr>
      </p:sp>
      <p:sp>
        <p:nvSpPr>
          <p:cNvPr id="31" name="Shape 21"/>
          <p:cNvSpPr/>
          <p:nvPr/>
        </p:nvSpPr>
        <p:spPr>
          <a:xfrm>
            <a:off x="914400" y="5905195"/>
            <a:ext cx="2266798" cy="286207"/>
          </a:xfrm>
          <a:prstGeom prst="roundRect">
            <a:avLst>
              <a:gd name="adj" fmla="val 159745"/>
            </a:avLst>
          </a:prstGeom>
          <a:solidFill>
            <a:srgbClr val="F87171"/>
          </a:solidFill>
          <a:ln/>
        </p:spPr>
      </p:sp>
      <p:sp>
        <p:nvSpPr>
          <p:cNvPr id="32" name="Text 22"/>
          <p:cNvSpPr txBox="1"/>
          <p:nvPr/>
        </p:nvSpPr>
        <p:spPr>
          <a:xfrm>
            <a:off x="914400" y="6229807"/>
            <a:ext cx="2907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0%</a:t>
            </a:r>
            <a:endParaRPr lang="en-US" sz="1000" dirty="0"/>
          </a:p>
        </p:txBody>
      </p:sp>
      <p:sp>
        <p:nvSpPr>
          <p:cNvPr id="33" name="Text 23"/>
          <p:cNvSpPr txBox="1"/>
          <p:nvPr/>
        </p:nvSpPr>
        <p:spPr>
          <a:xfrm>
            <a:off x="5536692" y="6229807"/>
            <a:ext cx="12911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Target 2029: 14.2%</a:t>
            </a:r>
            <a:endParaRPr lang="en-US" sz="1000" dirty="0"/>
          </a:p>
        </p:txBody>
      </p:sp>
      <p:sp>
        <p:nvSpPr>
          <p:cNvPr id="34" name="Text 24"/>
          <p:cNvSpPr txBox="1"/>
          <p:nvPr/>
        </p:nvSpPr>
        <p:spPr>
          <a:xfrm>
            <a:off x="11161166" y="6229807"/>
            <a:ext cx="3767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50%</a:t>
            </a:r>
            <a:endParaRPr lang="en-US" sz="1000" dirty="0"/>
          </a:p>
        </p:txBody>
      </p:sp>
      <p:sp>
        <p:nvSpPr>
          <p:cNvPr id="35" name="Shape 25"/>
          <p:cNvSpPr/>
          <p:nvPr/>
        </p:nvSpPr>
        <p:spPr>
          <a:xfrm>
            <a:off x="2713939" y="6801307"/>
            <a:ext cx="6924751" cy="705002"/>
          </a:xfrm>
          <a:prstGeom prst="roundRect">
            <a:avLst>
              <a:gd name="adj" fmla="val 35055"/>
            </a:avLst>
          </a:prstGeom>
          <a:solidFill>
            <a:srgbClr val="FFFFFF">
              <a:alpha val="80000"/>
            </a:srgbClr>
          </a:solidFill>
          <a:ln w="50800">
            <a:solidFill>
              <a:srgbClr val="C7CEEA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1"/>
          <a:srcRect t="-10540" b="-10540"/>
          <a:stretch/>
        </p:blipFill>
        <p:spPr>
          <a:xfrm>
            <a:off x="2942539" y="6981444"/>
            <a:ext cx="247802" cy="342900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3342132" y="7010705"/>
            <a:ext cx="6210605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7209B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Data Sources: SSGI, WHO Growth Standards, Ministry of Health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972300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6972300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5447995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-688" r="-688"/>
          <a:stretch/>
        </p:blipFill>
        <p:spPr>
          <a:xfrm>
            <a:off x="11449202" y="6019495"/>
            <a:ext cx="362102" cy="571500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t="-4786" b="-4786"/>
          <a:stretch/>
        </p:blipFill>
        <p:spPr>
          <a:xfrm>
            <a:off x="609905" y="381305"/>
            <a:ext cx="304495" cy="381305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 t="-5600" b="-5600"/>
          <a:stretch/>
        </p:blipFill>
        <p:spPr>
          <a:xfrm>
            <a:off x="609905" y="5805526"/>
            <a:ext cx="342900" cy="381305"/>
          </a:xfrm>
          <a:prstGeom prst="rect">
            <a:avLst/>
          </a:prstGeom>
        </p:spPr>
      </p:pic>
      <p:sp>
        <p:nvSpPr>
          <p:cNvPr id="9" name="Shape 4"/>
          <p:cNvSpPr/>
          <p:nvPr/>
        </p:nvSpPr>
        <p:spPr>
          <a:xfrm>
            <a:off x="5219395" y="6500470"/>
            <a:ext cx="1904695" cy="28346"/>
          </a:xfrm>
          <a:prstGeom prst="rect">
            <a:avLst/>
          </a:prstGeom>
          <a:solidFill>
            <a:srgbClr val="7BB2FB"/>
          </a:solidFill>
          <a:ln/>
        </p:spPr>
      </p:sp>
      <p:sp>
        <p:nvSpPr>
          <p:cNvPr id="10" name="Shape 5"/>
          <p:cNvSpPr/>
          <p:nvPr/>
        </p:nvSpPr>
        <p:spPr>
          <a:xfrm>
            <a:off x="5219395" y="6500470"/>
            <a:ext cx="1904695" cy="28346"/>
          </a:xfrm>
          <a:prstGeom prst="rect">
            <a:avLst/>
          </a:prstGeom>
          <a:solidFill>
            <a:srgbClr val="7BB2FB"/>
          </a:solidFill>
          <a:ln/>
        </p:spPr>
      </p:sp>
      <p:sp>
        <p:nvSpPr>
          <p:cNvPr id="11" name="Shape 6"/>
          <p:cNvSpPr/>
          <p:nvPr/>
        </p:nvSpPr>
        <p:spPr>
          <a:xfrm>
            <a:off x="5219395" y="6500470"/>
            <a:ext cx="1904695" cy="28346"/>
          </a:xfrm>
          <a:prstGeom prst="rect">
            <a:avLst/>
          </a:prstGeom>
          <a:solidFill>
            <a:srgbClr val="7BB2FB"/>
          </a:solidFill>
          <a:ln/>
        </p:spPr>
      </p:sp>
      <p:sp>
        <p:nvSpPr>
          <p:cNvPr id="12" name="Shape 7"/>
          <p:cNvSpPr/>
          <p:nvPr/>
        </p:nvSpPr>
        <p:spPr>
          <a:xfrm>
            <a:off x="5219395" y="6500470"/>
            <a:ext cx="1904695" cy="28346"/>
          </a:xfrm>
          <a:prstGeom prst="rect">
            <a:avLst/>
          </a:prstGeom>
          <a:solidFill>
            <a:srgbClr val="7BB2FB"/>
          </a:solidFill>
          <a:ln/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14400" y="495605"/>
            <a:ext cx="571500" cy="457200"/>
          </a:xfrm>
          <a:prstGeom prst="rect">
            <a:avLst/>
          </a:prstGeom>
        </p:spPr>
      </p:pic>
      <p:sp>
        <p:nvSpPr>
          <p:cNvPr id="14" name="Text 8"/>
          <p:cNvSpPr txBox="1"/>
          <p:nvPr/>
        </p:nvSpPr>
        <p:spPr>
          <a:xfrm>
            <a:off x="1714500" y="381305"/>
            <a:ext cx="646755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Scaling &amp; Partnerships 🤝</a:t>
            </a:r>
            <a:endParaRPr lang="en-US" sz="3600" dirty="0"/>
          </a:p>
        </p:txBody>
      </p:sp>
      <p:sp>
        <p:nvSpPr>
          <p:cNvPr id="15" name="Text 9"/>
          <p:cNvSpPr txBox="1"/>
          <p:nvPr/>
        </p:nvSpPr>
        <p:spPr>
          <a:xfrm>
            <a:off x="914400" y="1362456"/>
            <a:ext cx="4858207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Working together for healthier children!</a:t>
            </a:r>
            <a:endParaRPr lang="en-US" sz="1800" dirty="0"/>
          </a:p>
        </p:txBody>
      </p:sp>
      <p:sp>
        <p:nvSpPr>
          <p:cNvPr id="16" name="Shape 10"/>
          <p:cNvSpPr/>
          <p:nvPr/>
        </p:nvSpPr>
        <p:spPr>
          <a:xfrm>
            <a:off x="914400" y="1904695"/>
            <a:ext cx="5143500" cy="2038198"/>
          </a:xfrm>
          <a:prstGeom prst="roundRect">
            <a:avLst>
              <a:gd name="adj" fmla="val 4193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7"/>
          <a:srcRect t="-9904" b="-9904"/>
          <a:stretch/>
        </p:blipFill>
        <p:spPr>
          <a:xfrm>
            <a:off x="1095451" y="2085746"/>
            <a:ext cx="286207" cy="342900"/>
          </a:xfrm>
          <a:prstGeom prst="rect">
            <a:avLst/>
          </a:prstGeom>
        </p:spPr>
      </p:pic>
      <p:sp>
        <p:nvSpPr>
          <p:cNvPr id="18" name="Text 11"/>
          <p:cNvSpPr txBox="1"/>
          <p:nvPr/>
        </p:nvSpPr>
        <p:spPr>
          <a:xfrm>
            <a:off x="1495044" y="2115007"/>
            <a:ext cx="2305202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EF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Government Partners</a:t>
            </a:r>
            <a:endParaRPr lang="en-US" sz="150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rcRect t="-180" b="-180"/>
          <a:stretch/>
        </p:blipFill>
        <p:spPr>
          <a:xfrm>
            <a:off x="1095451" y="2581351"/>
            <a:ext cx="190195" cy="152705"/>
          </a:xfrm>
          <a:prstGeom prst="rect">
            <a:avLst/>
          </a:prstGeom>
        </p:spPr>
      </p:pic>
      <p:sp>
        <p:nvSpPr>
          <p:cNvPr id="20" name="Text 12"/>
          <p:cNvSpPr txBox="1"/>
          <p:nvPr/>
        </p:nvSpPr>
        <p:spPr>
          <a:xfrm>
            <a:off x="1285646" y="2542946"/>
            <a:ext cx="31912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Kementerian Kesehatan - Policy support</a:t>
            </a:r>
            <a:endParaRPr lang="en-US" sz="1200" dirty="0"/>
          </a:p>
        </p:txBody>
      </p:sp>
      <p:pic>
        <p:nvPicPr>
          <p:cNvPr id="21" name="Image 6" descr="preencoded.png"/>
          <p:cNvPicPr>
            <a:picLocks noChangeAspect="1"/>
          </p:cNvPicPr>
          <p:nvPr/>
        </p:nvPicPr>
        <p:blipFill>
          <a:blip r:embed="rId9"/>
          <a:srcRect l="-33" r="-33"/>
          <a:stretch/>
        </p:blipFill>
        <p:spPr>
          <a:xfrm>
            <a:off x="1095451" y="2885846"/>
            <a:ext cx="171907" cy="152705"/>
          </a:xfrm>
          <a:prstGeom prst="rect">
            <a:avLst/>
          </a:prstGeom>
        </p:spPr>
      </p:pic>
      <p:sp>
        <p:nvSpPr>
          <p:cNvPr id="22" name="Text 13"/>
          <p:cNvSpPr txBox="1"/>
          <p:nvPr/>
        </p:nvSpPr>
        <p:spPr>
          <a:xfrm>
            <a:off x="1266444" y="2848356"/>
            <a:ext cx="33439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Kementerian Desa - Rural implementation</a:t>
            </a:r>
            <a:endParaRPr lang="en-US" sz="1200" dirty="0"/>
          </a:p>
        </p:txBody>
      </p:sp>
      <p:pic>
        <p:nvPicPr>
          <p:cNvPr id="23" name="Image 7" descr="preencoded.png"/>
          <p:cNvPicPr>
            <a:picLocks noChangeAspect="1"/>
          </p:cNvPicPr>
          <p:nvPr/>
        </p:nvPicPr>
        <p:blipFill>
          <a:blip r:embed="rId10"/>
          <a:srcRect t="-180" b="-180"/>
          <a:stretch/>
        </p:blipFill>
        <p:spPr>
          <a:xfrm>
            <a:off x="1095451" y="3191256"/>
            <a:ext cx="190195" cy="152705"/>
          </a:xfrm>
          <a:prstGeom prst="rect">
            <a:avLst/>
          </a:prstGeom>
        </p:spPr>
      </p:pic>
      <p:sp>
        <p:nvSpPr>
          <p:cNvPr id="24" name="Text 14"/>
          <p:cNvSpPr txBox="1"/>
          <p:nvPr/>
        </p:nvSpPr>
        <p:spPr>
          <a:xfrm>
            <a:off x="1285646" y="3152851"/>
            <a:ext cx="28483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BKKBN - Family planning integration</a:t>
            </a:r>
            <a:endParaRPr lang="en-US" sz="1200" dirty="0"/>
          </a:p>
        </p:txBody>
      </p:sp>
      <p:pic>
        <p:nvPicPr>
          <p:cNvPr id="25" name="Image 8" descr="preencoded.png"/>
          <p:cNvPicPr>
            <a:picLocks noChangeAspect="1"/>
          </p:cNvPicPr>
          <p:nvPr/>
        </p:nvPicPr>
        <p:blipFill>
          <a:blip r:embed="rId11"/>
          <a:srcRect l="-33" r="-33"/>
          <a:stretch/>
        </p:blipFill>
        <p:spPr>
          <a:xfrm>
            <a:off x="1095451" y="3495751"/>
            <a:ext cx="171907" cy="152705"/>
          </a:xfrm>
          <a:prstGeom prst="rect">
            <a:avLst/>
          </a:prstGeom>
        </p:spPr>
      </p:pic>
      <p:sp>
        <p:nvSpPr>
          <p:cNvPr id="26" name="Text 15"/>
          <p:cNvSpPr txBox="1"/>
          <p:nvPr/>
        </p:nvSpPr>
        <p:spPr>
          <a:xfrm>
            <a:off x="1266444" y="3457346"/>
            <a:ext cx="37435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Provincial Health Offices - Regional deployment</a:t>
            </a:r>
            <a:endParaRPr lang="en-US" sz="1200" dirty="0"/>
          </a:p>
        </p:txBody>
      </p:sp>
      <p:sp>
        <p:nvSpPr>
          <p:cNvPr id="27" name="Shape 16"/>
          <p:cNvSpPr/>
          <p:nvPr/>
        </p:nvSpPr>
        <p:spPr>
          <a:xfrm>
            <a:off x="6286500" y="1904695"/>
            <a:ext cx="5143500" cy="2038198"/>
          </a:xfrm>
          <a:prstGeom prst="roundRect">
            <a:avLst>
              <a:gd name="adj" fmla="val 4193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28" name="Image 9" descr="preencoded.png"/>
          <p:cNvPicPr>
            <a:picLocks noChangeAspect="1"/>
          </p:cNvPicPr>
          <p:nvPr/>
        </p:nvPicPr>
        <p:blipFill>
          <a:blip r:embed="rId12"/>
          <a:srcRect t="-9186" b="-9186"/>
          <a:stretch/>
        </p:blipFill>
        <p:spPr>
          <a:xfrm>
            <a:off x="6467551" y="2085746"/>
            <a:ext cx="362102" cy="342900"/>
          </a:xfrm>
          <a:prstGeom prst="rect">
            <a:avLst/>
          </a:prstGeom>
        </p:spPr>
      </p:pic>
      <p:sp>
        <p:nvSpPr>
          <p:cNvPr id="29" name="Text 17"/>
          <p:cNvSpPr txBox="1"/>
          <p:nvPr/>
        </p:nvSpPr>
        <p:spPr>
          <a:xfrm>
            <a:off x="6943954" y="2115007"/>
            <a:ext cx="205740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Academic Partners</a:t>
            </a:r>
            <a:endParaRPr lang="en-US" sz="1500" dirty="0"/>
          </a:p>
        </p:txBody>
      </p:sp>
      <p:pic>
        <p:nvPicPr>
          <p:cNvPr id="30" name="Image 10" descr="preencoded.png"/>
          <p:cNvPicPr>
            <a:picLocks noChangeAspect="1"/>
          </p:cNvPicPr>
          <p:nvPr/>
        </p:nvPicPr>
        <p:blipFill>
          <a:blip r:embed="rId13"/>
          <a:srcRect t="-43" b="-43"/>
          <a:stretch/>
        </p:blipFill>
        <p:spPr>
          <a:xfrm>
            <a:off x="6467551" y="2581351"/>
            <a:ext cx="133502" cy="152705"/>
          </a:xfrm>
          <a:prstGeom prst="rect">
            <a:avLst/>
          </a:prstGeom>
        </p:spPr>
      </p:pic>
      <p:sp>
        <p:nvSpPr>
          <p:cNvPr id="31" name="Text 18"/>
          <p:cNvSpPr txBox="1"/>
          <p:nvPr/>
        </p:nvSpPr>
        <p:spPr>
          <a:xfrm>
            <a:off x="6601054" y="2542946"/>
            <a:ext cx="33723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Fakultas Kedokteran UI - Clinical validation</a:t>
            </a:r>
            <a:endParaRPr lang="en-US" sz="1200" dirty="0"/>
          </a:p>
        </p:txBody>
      </p:sp>
      <p:pic>
        <p:nvPicPr>
          <p:cNvPr id="32" name="Image 11" descr="preencoded.png"/>
          <p:cNvPicPr>
            <a:picLocks noChangeAspect="1"/>
          </p:cNvPicPr>
          <p:nvPr/>
        </p:nvPicPr>
        <p:blipFill>
          <a:blip r:embed="rId14"/>
          <a:srcRect t="-180" b="-180"/>
          <a:stretch/>
        </p:blipFill>
        <p:spPr>
          <a:xfrm>
            <a:off x="6467551" y="2885846"/>
            <a:ext cx="190195" cy="152705"/>
          </a:xfrm>
          <a:prstGeom prst="rect">
            <a:avLst/>
          </a:prstGeom>
        </p:spPr>
      </p:pic>
      <p:sp>
        <p:nvSpPr>
          <p:cNvPr id="33" name="Text 19"/>
          <p:cNvSpPr txBox="1"/>
          <p:nvPr/>
        </p:nvSpPr>
        <p:spPr>
          <a:xfrm>
            <a:off x="6657746" y="2848356"/>
            <a:ext cx="25722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ITB/ITS - Technical development</a:t>
            </a:r>
            <a:endParaRPr lang="en-US" sz="1200" dirty="0"/>
          </a:p>
        </p:txBody>
      </p:sp>
      <p:pic>
        <p:nvPicPr>
          <p:cNvPr id="34" name="Image 12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6467551" y="3191256"/>
            <a:ext cx="152705" cy="152705"/>
          </a:xfrm>
          <a:prstGeom prst="rect">
            <a:avLst/>
          </a:prstGeom>
        </p:spPr>
      </p:pic>
      <p:sp>
        <p:nvSpPr>
          <p:cNvPr id="35" name="Text 20"/>
          <p:cNvSpPr txBox="1"/>
          <p:nvPr/>
        </p:nvSpPr>
        <p:spPr>
          <a:xfrm>
            <a:off x="6620256" y="3152851"/>
            <a:ext cx="37152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Institutes - Long-term impact studies</a:t>
            </a:r>
            <a:endParaRPr lang="en-US" sz="1200" dirty="0"/>
          </a:p>
        </p:txBody>
      </p:sp>
      <p:sp>
        <p:nvSpPr>
          <p:cNvPr id="36" name="Shape 21"/>
          <p:cNvSpPr/>
          <p:nvPr/>
        </p:nvSpPr>
        <p:spPr>
          <a:xfrm>
            <a:off x="914400" y="4172407"/>
            <a:ext cx="5143500" cy="1733702"/>
          </a:xfrm>
          <a:prstGeom prst="roundRect">
            <a:avLst>
              <a:gd name="adj" fmla="val 5796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37" name="Image 13" descr="preencoded.png"/>
          <p:cNvPicPr>
            <a:picLocks noChangeAspect="1"/>
          </p:cNvPicPr>
          <p:nvPr/>
        </p:nvPicPr>
        <p:blipFill>
          <a:blip r:embed="rId16"/>
          <a:srcRect t="-9186" b="-9186"/>
          <a:stretch/>
        </p:blipFill>
        <p:spPr>
          <a:xfrm>
            <a:off x="1095451" y="4352544"/>
            <a:ext cx="362102" cy="342900"/>
          </a:xfrm>
          <a:prstGeom prst="rect">
            <a:avLst/>
          </a:prstGeom>
        </p:spPr>
      </p:pic>
      <p:sp>
        <p:nvSpPr>
          <p:cNvPr id="38" name="Text 22"/>
          <p:cNvSpPr txBox="1"/>
          <p:nvPr/>
        </p:nvSpPr>
        <p:spPr>
          <a:xfrm>
            <a:off x="1571854" y="4381805"/>
            <a:ext cx="2677363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0B98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Implementation Partners</a:t>
            </a:r>
            <a:endParaRPr lang="en-US" sz="1500" dirty="0"/>
          </a:p>
        </p:txBody>
      </p:sp>
      <p:pic>
        <p:nvPicPr>
          <p:cNvPr id="39" name="Image 14" descr="preencoded.png"/>
          <p:cNvPicPr>
            <a:picLocks noChangeAspect="1"/>
          </p:cNvPicPr>
          <p:nvPr/>
        </p:nvPicPr>
        <p:blipFill>
          <a:blip r:embed="rId17"/>
          <a:srcRect l="-33" r="-33"/>
          <a:stretch/>
        </p:blipFill>
        <p:spPr>
          <a:xfrm>
            <a:off x="1095451" y="4848149"/>
            <a:ext cx="171907" cy="152705"/>
          </a:xfrm>
          <a:prstGeom prst="rect">
            <a:avLst/>
          </a:prstGeom>
        </p:spPr>
      </p:pic>
      <p:sp>
        <p:nvSpPr>
          <p:cNvPr id="40" name="Text 23"/>
          <p:cNvSpPr txBox="1"/>
          <p:nvPr/>
        </p:nvSpPr>
        <p:spPr>
          <a:xfrm>
            <a:off x="1266444" y="4809744"/>
            <a:ext cx="33147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Posyandu Network - Frontline deployment</a:t>
            </a:r>
            <a:endParaRPr lang="en-US" sz="1200" dirty="0"/>
          </a:p>
        </p:txBody>
      </p:sp>
      <p:pic>
        <p:nvPicPr>
          <p:cNvPr id="41" name="Image 15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1095451" y="5152644"/>
            <a:ext cx="152705" cy="152705"/>
          </a:xfrm>
          <a:prstGeom prst="rect">
            <a:avLst/>
          </a:prstGeom>
        </p:spPr>
      </p:pic>
      <p:sp>
        <p:nvSpPr>
          <p:cNvPr id="42" name="Text 24"/>
          <p:cNvSpPr txBox="1"/>
          <p:nvPr/>
        </p:nvSpPr>
        <p:spPr>
          <a:xfrm>
            <a:off x="1248156" y="5115154"/>
            <a:ext cx="25813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NGOs - Community mobilization</a:t>
            </a:r>
            <a:endParaRPr lang="en-US" sz="1200" dirty="0"/>
          </a:p>
        </p:txBody>
      </p:sp>
      <p:pic>
        <p:nvPicPr>
          <p:cNvPr id="43" name="Image 16" descr="preencoded.png"/>
          <p:cNvPicPr>
            <a:picLocks noChangeAspect="1"/>
          </p:cNvPicPr>
          <p:nvPr/>
        </p:nvPicPr>
        <p:blipFill>
          <a:blip r:embed="rId19"/>
          <a:srcRect t="-100" b="-100"/>
          <a:stretch/>
        </p:blipFill>
        <p:spPr>
          <a:xfrm>
            <a:off x="1095451" y="5458054"/>
            <a:ext cx="114300" cy="152705"/>
          </a:xfrm>
          <a:prstGeom prst="rect">
            <a:avLst/>
          </a:prstGeom>
        </p:spPr>
      </p:pic>
      <p:sp>
        <p:nvSpPr>
          <p:cNvPr id="44" name="Text 25"/>
          <p:cNvSpPr txBox="1"/>
          <p:nvPr/>
        </p:nvSpPr>
        <p:spPr>
          <a:xfrm>
            <a:off x="1209751" y="5419649"/>
            <a:ext cx="34582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Telecom Companies - Connectivity support</a:t>
            </a:r>
            <a:endParaRPr lang="en-US" sz="1200" dirty="0"/>
          </a:p>
        </p:txBody>
      </p:sp>
      <p:sp>
        <p:nvSpPr>
          <p:cNvPr id="45" name="Shape 26"/>
          <p:cNvSpPr/>
          <p:nvPr/>
        </p:nvSpPr>
        <p:spPr>
          <a:xfrm>
            <a:off x="6286500" y="4172407"/>
            <a:ext cx="5143500" cy="1733702"/>
          </a:xfrm>
          <a:prstGeom prst="roundRect">
            <a:avLst>
              <a:gd name="adj" fmla="val 5796"/>
            </a:avLst>
          </a:prstGeom>
          <a:solidFill>
            <a:srgbClr val="FFFFFF"/>
          </a:solidFill>
          <a:ln w="50800">
            <a:solidFill>
              <a:srgbClr val="E2F0CB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46" name="Image 17" descr="preencoded.png"/>
          <p:cNvPicPr>
            <a:picLocks noChangeAspect="1"/>
          </p:cNvPicPr>
          <p:nvPr/>
        </p:nvPicPr>
        <p:blipFill>
          <a:blip r:embed="rId20"/>
          <a:srcRect t="-9904" b="-9904"/>
          <a:stretch/>
        </p:blipFill>
        <p:spPr>
          <a:xfrm>
            <a:off x="6467551" y="4352544"/>
            <a:ext cx="286207" cy="342900"/>
          </a:xfrm>
          <a:prstGeom prst="rect">
            <a:avLst/>
          </a:prstGeom>
        </p:spPr>
      </p:pic>
      <p:sp>
        <p:nvSpPr>
          <p:cNvPr id="47" name="Text 27"/>
          <p:cNvSpPr txBox="1"/>
          <p:nvPr/>
        </p:nvSpPr>
        <p:spPr>
          <a:xfrm>
            <a:off x="6867144" y="4381805"/>
            <a:ext cx="189555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8B5CF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Funding Partners</a:t>
            </a:r>
            <a:endParaRPr lang="en-US" sz="1500" dirty="0"/>
          </a:p>
        </p:txBody>
      </p:sp>
      <p:pic>
        <p:nvPicPr>
          <p:cNvPr id="48" name="Image 18" descr="preencoded.png"/>
          <p:cNvPicPr>
            <a:picLocks noChangeAspect="1"/>
          </p:cNvPicPr>
          <p:nvPr/>
        </p:nvPicPr>
        <p:blipFill>
          <a:blip r:embed="rId21"/>
          <a:srcRect t="-180" b="-180"/>
          <a:stretch/>
        </p:blipFill>
        <p:spPr>
          <a:xfrm>
            <a:off x="6467551" y="4848149"/>
            <a:ext cx="95098" cy="152705"/>
          </a:xfrm>
          <a:prstGeom prst="rect">
            <a:avLst/>
          </a:prstGeom>
        </p:spPr>
      </p:pic>
      <p:sp>
        <p:nvSpPr>
          <p:cNvPr id="49" name="Text 28"/>
          <p:cNvSpPr txBox="1"/>
          <p:nvPr/>
        </p:nvSpPr>
        <p:spPr>
          <a:xfrm>
            <a:off x="6562649" y="4809744"/>
            <a:ext cx="30486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UNICEF Indonesia - Child welfare focus</a:t>
            </a:r>
            <a:endParaRPr lang="en-US" sz="1200" dirty="0"/>
          </a:p>
        </p:txBody>
      </p:sp>
      <p:pic>
        <p:nvPicPr>
          <p:cNvPr id="50" name="Image 19" descr="preencoded.png"/>
          <p:cNvPicPr>
            <a:picLocks noChangeAspect="1"/>
          </p:cNvPicPr>
          <p:nvPr/>
        </p:nvPicPr>
        <p:blipFill>
          <a:blip r:embed="rId22"/>
          <a:srcRect/>
          <a:stretch/>
        </p:blipFill>
        <p:spPr>
          <a:xfrm>
            <a:off x="6467551" y="5152644"/>
            <a:ext cx="152705" cy="152705"/>
          </a:xfrm>
          <a:prstGeom prst="rect">
            <a:avLst/>
          </a:prstGeom>
        </p:spPr>
      </p:pic>
      <p:sp>
        <p:nvSpPr>
          <p:cNvPr id="51" name="Text 29"/>
          <p:cNvSpPr txBox="1"/>
          <p:nvPr/>
        </p:nvSpPr>
        <p:spPr>
          <a:xfrm>
            <a:off x="6620256" y="5115154"/>
            <a:ext cx="3429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World Bank - Stunting prevention programs</a:t>
            </a:r>
            <a:endParaRPr lang="en-US" sz="1200" dirty="0"/>
          </a:p>
        </p:txBody>
      </p:sp>
      <p:pic>
        <p:nvPicPr>
          <p:cNvPr id="52" name="Image 20" descr="preencoded.png"/>
          <p:cNvPicPr>
            <a:picLocks noChangeAspect="1"/>
          </p:cNvPicPr>
          <p:nvPr/>
        </p:nvPicPr>
        <p:blipFill>
          <a:blip r:embed="rId23"/>
          <a:srcRect l="-33" r="-33"/>
          <a:stretch/>
        </p:blipFill>
        <p:spPr>
          <a:xfrm>
            <a:off x="6467551" y="5458054"/>
            <a:ext cx="171907" cy="152705"/>
          </a:xfrm>
          <a:prstGeom prst="rect">
            <a:avLst/>
          </a:prstGeom>
        </p:spPr>
      </p:pic>
      <p:sp>
        <p:nvSpPr>
          <p:cNvPr id="53" name="Text 30"/>
          <p:cNvSpPr txBox="1"/>
          <p:nvPr/>
        </p:nvSpPr>
        <p:spPr>
          <a:xfrm>
            <a:off x="6638544" y="5419649"/>
            <a:ext cx="40105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Private Foundations - Healthcare innovation grants</a:t>
            </a:r>
            <a:endParaRPr lang="en-US" sz="1200" dirty="0"/>
          </a:p>
        </p:txBody>
      </p:sp>
      <p:pic>
        <p:nvPicPr>
          <p:cNvPr id="54" name="Image 21" descr="preencoded.png"/>
          <p:cNvPicPr>
            <a:picLocks noChangeAspect="1"/>
          </p:cNvPicPr>
          <p:nvPr/>
        </p:nvPicPr>
        <p:blipFill>
          <a:blip r:embed="rId24"/>
          <a:srcRect t="-8594" b="-8594"/>
          <a:stretch/>
        </p:blipFill>
        <p:spPr>
          <a:xfrm>
            <a:off x="6062472" y="6344107"/>
            <a:ext cx="219456" cy="342900"/>
          </a:xfrm>
          <a:prstGeom prst="rect">
            <a:avLst/>
          </a:prstGeom>
        </p:spPr>
      </p:pic>
      <p:sp>
        <p:nvSpPr>
          <p:cNvPr id="55" name="Shape 31"/>
          <p:cNvSpPr/>
          <p:nvPr/>
        </p:nvSpPr>
        <p:spPr>
          <a:xfrm>
            <a:off x="5790895" y="6133795"/>
            <a:ext cx="761695" cy="761695"/>
          </a:xfrm>
          <a:prstGeom prst="roundRect">
            <a:avLst>
              <a:gd name="adj" fmla="val 120048"/>
            </a:avLst>
          </a:prstGeom>
          <a:solidFill>
            <a:srgbClr val="3B82F6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6858000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5333695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-688" r="-688"/>
          <a:stretch/>
        </p:blipFill>
        <p:spPr>
          <a:xfrm>
            <a:off x="10724998" y="6057900"/>
            <a:ext cx="362102" cy="571500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239805" y="6057900"/>
            <a:ext cx="571500" cy="571500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 t="-9587" b="-9587"/>
          <a:stretch/>
        </p:blipFill>
        <p:spPr>
          <a:xfrm>
            <a:off x="609905" y="761695"/>
            <a:ext cx="323698" cy="342900"/>
          </a:xfrm>
          <a:prstGeom prst="rect">
            <a:avLst/>
          </a:prstGeom>
        </p:spPr>
      </p:pic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rcRect t="-9904" b="-9904"/>
          <a:stretch/>
        </p:blipFill>
        <p:spPr>
          <a:xfrm>
            <a:off x="609905" y="5722315"/>
            <a:ext cx="286207" cy="342900"/>
          </a:xfrm>
          <a:prstGeom prst="rect">
            <a:avLst/>
          </a:prstGeom>
        </p:spPr>
      </p:pic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14400" y="495605"/>
            <a:ext cx="457200" cy="457200"/>
          </a:xfrm>
          <a:prstGeom prst="rect">
            <a:avLst/>
          </a:prstGeom>
        </p:spPr>
      </p:pic>
      <p:sp>
        <p:nvSpPr>
          <p:cNvPr id="11" name="Text 4"/>
          <p:cNvSpPr txBox="1"/>
          <p:nvPr/>
        </p:nvSpPr>
        <p:spPr>
          <a:xfrm>
            <a:off x="1600200" y="381305"/>
            <a:ext cx="728685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Success Metrics &amp; SDGs 📈🌍</a:t>
            </a:r>
            <a:endParaRPr lang="en-US" sz="3600" dirty="0"/>
          </a:p>
        </p:txBody>
      </p:sp>
      <p:sp>
        <p:nvSpPr>
          <p:cNvPr id="12" name="Text 5"/>
          <p:cNvSpPr txBox="1"/>
          <p:nvPr/>
        </p:nvSpPr>
        <p:spPr>
          <a:xfrm>
            <a:off x="914400" y="1285646"/>
            <a:ext cx="3343961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Our Impact Measurements</a:t>
            </a:r>
            <a:endParaRPr lang="en-US" sz="1800" dirty="0"/>
          </a:p>
        </p:txBody>
      </p:sp>
      <p:sp>
        <p:nvSpPr>
          <p:cNvPr id="13" name="Text 6"/>
          <p:cNvSpPr txBox="1"/>
          <p:nvPr/>
        </p:nvSpPr>
        <p:spPr>
          <a:xfrm>
            <a:off x="914400" y="1914754"/>
            <a:ext cx="151058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7C3AE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Kader Adoption</a:t>
            </a:r>
            <a:endParaRPr lang="en-US" sz="1300" dirty="0"/>
          </a:p>
        </p:txBody>
      </p:sp>
      <p:sp>
        <p:nvSpPr>
          <p:cNvPr id="14" name="Shape 7"/>
          <p:cNvSpPr/>
          <p:nvPr/>
        </p:nvSpPr>
        <p:spPr>
          <a:xfrm>
            <a:off x="914400" y="2247595"/>
            <a:ext cx="5105095" cy="286207"/>
          </a:xfrm>
          <a:prstGeom prst="roundRect">
            <a:avLst>
              <a:gd name="adj" fmla="val 159745"/>
            </a:avLst>
          </a:prstGeom>
          <a:solidFill>
            <a:srgbClr val="EEEEEE"/>
          </a:solidFill>
          <a:ln/>
          <a:effectLst>
            <a:outerShdw blurRad="63500" dist="12700" dir="27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5" name="Shape 8"/>
          <p:cNvSpPr/>
          <p:nvPr/>
        </p:nvSpPr>
        <p:spPr>
          <a:xfrm>
            <a:off x="6324905" y="2247595"/>
            <a:ext cx="5105095" cy="286207"/>
          </a:xfrm>
          <a:prstGeom prst="roundRect">
            <a:avLst>
              <a:gd name="adj" fmla="val 159745"/>
            </a:avLst>
          </a:prstGeom>
          <a:solidFill>
            <a:srgbClr val="EEEEEE"/>
          </a:solidFill>
          <a:ln/>
          <a:effectLst>
            <a:outerShdw blurRad="63500" dist="12700" dir="27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6" name="Shape 9"/>
          <p:cNvSpPr/>
          <p:nvPr/>
        </p:nvSpPr>
        <p:spPr>
          <a:xfrm>
            <a:off x="914400" y="3181198"/>
            <a:ext cx="5105095" cy="286207"/>
          </a:xfrm>
          <a:prstGeom prst="roundRect">
            <a:avLst>
              <a:gd name="adj" fmla="val 159745"/>
            </a:avLst>
          </a:prstGeom>
          <a:solidFill>
            <a:srgbClr val="EEEEEE"/>
          </a:solidFill>
          <a:ln/>
          <a:effectLst>
            <a:outerShdw blurRad="63500" dist="12700" dir="27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7" name="Shape 10"/>
          <p:cNvSpPr/>
          <p:nvPr/>
        </p:nvSpPr>
        <p:spPr>
          <a:xfrm>
            <a:off x="6324905" y="3181198"/>
            <a:ext cx="5105095" cy="286207"/>
          </a:xfrm>
          <a:prstGeom prst="roundRect">
            <a:avLst>
              <a:gd name="adj" fmla="val 159745"/>
            </a:avLst>
          </a:prstGeom>
          <a:solidFill>
            <a:srgbClr val="EEEEEE"/>
          </a:solidFill>
          <a:ln/>
          <a:effectLst>
            <a:outerShdw blurRad="63500" dist="12700" dir="27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8" name="Shape 11"/>
          <p:cNvSpPr/>
          <p:nvPr/>
        </p:nvSpPr>
        <p:spPr>
          <a:xfrm>
            <a:off x="914400" y="2247595"/>
            <a:ext cx="4086454" cy="286207"/>
          </a:xfrm>
          <a:prstGeom prst="roundRect">
            <a:avLst>
              <a:gd name="adj" fmla="val 159745"/>
            </a:avLst>
          </a:prstGeom>
          <a:solidFill>
            <a:srgbClr val="9B5DE5"/>
          </a:solidFill>
          <a:ln/>
        </p:spPr>
      </p:sp>
      <p:sp>
        <p:nvSpPr>
          <p:cNvPr id="19" name="Shape 12"/>
          <p:cNvSpPr/>
          <p:nvPr/>
        </p:nvSpPr>
        <p:spPr>
          <a:xfrm>
            <a:off x="6324905" y="2247595"/>
            <a:ext cx="4600346" cy="286207"/>
          </a:xfrm>
          <a:prstGeom prst="roundRect">
            <a:avLst>
              <a:gd name="adj" fmla="val 159745"/>
            </a:avLst>
          </a:prstGeom>
          <a:solidFill>
            <a:srgbClr val="00BBF9"/>
          </a:solidFill>
          <a:ln/>
        </p:spPr>
      </p:sp>
      <p:sp>
        <p:nvSpPr>
          <p:cNvPr id="20" name="Shape 13"/>
          <p:cNvSpPr/>
          <p:nvPr/>
        </p:nvSpPr>
        <p:spPr>
          <a:xfrm>
            <a:off x="914400" y="3181198"/>
            <a:ext cx="4343400" cy="286207"/>
          </a:xfrm>
          <a:prstGeom prst="roundRect">
            <a:avLst>
              <a:gd name="adj" fmla="val 159745"/>
            </a:avLst>
          </a:prstGeom>
          <a:solidFill>
            <a:srgbClr val="FE76C2"/>
          </a:solidFill>
          <a:ln/>
        </p:spPr>
      </p:sp>
      <p:sp>
        <p:nvSpPr>
          <p:cNvPr id="21" name="Shape 14"/>
          <p:cNvSpPr/>
          <p:nvPr/>
        </p:nvSpPr>
        <p:spPr>
          <a:xfrm>
            <a:off x="6324905" y="3181198"/>
            <a:ext cx="3829507" cy="286207"/>
          </a:xfrm>
          <a:prstGeom prst="roundRect">
            <a:avLst>
              <a:gd name="adj" fmla="val 159745"/>
            </a:avLst>
          </a:prstGeom>
          <a:solidFill>
            <a:srgbClr val="4CB944"/>
          </a:solidFill>
          <a:ln/>
        </p:spPr>
      </p:sp>
      <p:sp>
        <p:nvSpPr>
          <p:cNvPr id="22" name="Text 15"/>
          <p:cNvSpPr txBox="1"/>
          <p:nvPr/>
        </p:nvSpPr>
        <p:spPr>
          <a:xfrm>
            <a:off x="4489704" y="2276856"/>
            <a:ext cx="5340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&gt;80%</a:t>
            </a:r>
            <a:endParaRPr lang="en-US" sz="1200" dirty="0"/>
          </a:p>
        </p:txBody>
      </p:sp>
      <p:sp>
        <p:nvSpPr>
          <p:cNvPr id="23" name="Text 16"/>
          <p:cNvSpPr txBox="1"/>
          <p:nvPr/>
        </p:nvSpPr>
        <p:spPr>
          <a:xfrm>
            <a:off x="10387584" y="2276856"/>
            <a:ext cx="5532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±2cm</a:t>
            </a:r>
            <a:endParaRPr lang="en-US" sz="1200" dirty="0"/>
          </a:p>
        </p:txBody>
      </p:sp>
      <p:sp>
        <p:nvSpPr>
          <p:cNvPr id="24" name="Text 17"/>
          <p:cNvSpPr txBox="1"/>
          <p:nvPr/>
        </p:nvSpPr>
        <p:spPr>
          <a:xfrm>
            <a:off x="4465015" y="3209544"/>
            <a:ext cx="8101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100,000+</a:t>
            </a:r>
            <a:endParaRPr lang="en-US" sz="1200" dirty="0"/>
          </a:p>
        </p:txBody>
      </p:sp>
      <p:sp>
        <p:nvSpPr>
          <p:cNvPr id="25" name="Text 18"/>
          <p:cNvSpPr txBox="1"/>
          <p:nvPr/>
        </p:nvSpPr>
        <p:spPr>
          <a:xfrm>
            <a:off x="9490558" y="3209544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Up 30%</a:t>
            </a:r>
            <a:endParaRPr lang="en-US" sz="1200" dirty="0"/>
          </a:p>
        </p:txBody>
      </p:sp>
      <p:sp>
        <p:nvSpPr>
          <p:cNvPr id="26" name="Text 19"/>
          <p:cNvSpPr txBox="1"/>
          <p:nvPr/>
        </p:nvSpPr>
        <p:spPr>
          <a:xfrm>
            <a:off x="6324905" y="1914754"/>
            <a:ext cx="22622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Measurement Accuracy</a:t>
            </a:r>
            <a:endParaRPr lang="en-US" sz="1300" dirty="0"/>
          </a:p>
        </p:txBody>
      </p:sp>
      <p:sp>
        <p:nvSpPr>
          <p:cNvPr id="27" name="Text 20"/>
          <p:cNvSpPr txBox="1"/>
          <p:nvPr/>
        </p:nvSpPr>
        <p:spPr>
          <a:xfrm>
            <a:off x="914400" y="2848356"/>
            <a:ext cx="25767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DB277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Children Monitored (Year 2)</a:t>
            </a:r>
            <a:endParaRPr lang="en-US" sz="1300" dirty="0"/>
          </a:p>
        </p:txBody>
      </p:sp>
      <p:sp>
        <p:nvSpPr>
          <p:cNvPr id="28" name="Text 21"/>
          <p:cNvSpPr txBox="1"/>
          <p:nvPr/>
        </p:nvSpPr>
        <p:spPr>
          <a:xfrm>
            <a:off x="6324905" y="2848356"/>
            <a:ext cx="27194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5966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Early Detection Improvement</a:t>
            </a:r>
            <a:endParaRPr lang="en-US" sz="1300" dirty="0"/>
          </a:p>
        </p:txBody>
      </p:sp>
      <p:sp>
        <p:nvSpPr>
          <p:cNvPr id="29" name="Text 22"/>
          <p:cNvSpPr txBox="1"/>
          <p:nvPr/>
        </p:nvSpPr>
        <p:spPr>
          <a:xfrm>
            <a:off x="914400" y="3991356"/>
            <a:ext cx="56866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Supporting UN Sustainable Development Goals</a:t>
            </a:r>
            <a:endParaRPr lang="en-US" sz="1800" dirty="0"/>
          </a:p>
        </p:txBody>
      </p:sp>
      <p:sp>
        <p:nvSpPr>
          <p:cNvPr id="30" name="Shape 23"/>
          <p:cNvSpPr/>
          <p:nvPr/>
        </p:nvSpPr>
        <p:spPr>
          <a:xfrm>
            <a:off x="1127455" y="4457700"/>
            <a:ext cx="952805" cy="952805"/>
          </a:xfrm>
          <a:prstGeom prst="ellipse">
            <a:avLst/>
          </a:prstGeom>
          <a:solidFill>
            <a:srgbClr val="DDA63A"/>
          </a:solidFill>
          <a:ln/>
          <a:effectLst>
            <a:outerShdw blurRad="12700" dist="63500" dir="5400000" algn="bl" rotWithShape="0">
              <a:srgbClr val="000000">
                <a:alpha val="15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2506370" y="4457700"/>
            <a:ext cx="952805" cy="952805"/>
          </a:xfrm>
          <a:prstGeom prst="ellipse">
            <a:avLst/>
          </a:prstGeom>
          <a:solidFill>
            <a:srgbClr val="4C9F38"/>
          </a:solidFill>
          <a:ln/>
          <a:effectLst>
            <a:outerShdw blurRad="12700" dist="63500" dir="5400000" algn="bl" rotWithShape="0">
              <a:srgbClr val="000000">
                <a:alpha val="15000"/>
              </a:srgbClr>
            </a:outerShdw>
          </a:effectLst>
        </p:spPr>
      </p:sp>
      <p:sp>
        <p:nvSpPr>
          <p:cNvPr id="32" name="Shape 25"/>
          <p:cNvSpPr/>
          <p:nvPr/>
        </p:nvSpPr>
        <p:spPr>
          <a:xfrm>
            <a:off x="3884371" y="4457700"/>
            <a:ext cx="952805" cy="952805"/>
          </a:xfrm>
          <a:prstGeom prst="ellipse">
            <a:avLst/>
          </a:prstGeom>
          <a:solidFill>
            <a:srgbClr val="FF3A21"/>
          </a:solidFill>
          <a:ln/>
          <a:effectLst>
            <a:outerShdw blurRad="12700" dist="63500" dir="5400000" algn="bl" rotWithShape="0">
              <a:srgbClr val="000000">
                <a:alpha val="15000"/>
              </a:srgbClr>
            </a:outerShdw>
          </a:effectLst>
        </p:spPr>
      </p:sp>
      <p:sp>
        <p:nvSpPr>
          <p:cNvPr id="33" name="Shape 26"/>
          <p:cNvSpPr/>
          <p:nvPr/>
        </p:nvSpPr>
        <p:spPr>
          <a:xfrm>
            <a:off x="5263286" y="4457700"/>
            <a:ext cx="952805" cy="952805"/>
          </a:xfrm>
          <a:prstGeom prst="ellipse">
            <a:avLst/>
          </a:prstGeom>
          <a:solidFill>
            <a:srgbClr val="DD1367"/>
          </a:solidFill>
          <a:ln/>
          <a:effectLst>
            <a:outerShdw blurRad="12700" dist="63500" dir="5400000" algn="bl" rotWithShape="0">
              <a:srgbClr val="000000">
                <a:alpha val="15000"/>
              </a:srgbClr>
            </a:outerShdw>
          </a:effectLst>
        </p:spPr>
      </p:sp>
      <p:sp>
        <p:nvSpPr>
          <p:cNvPr id="34" name="Text 27"/>
          <p:cNvSpPr txBox="1"/>
          <p:nvPr/>
        </p:nvSpPr>
        <p:spPr>
          <a:xfrm>
            <a:off x="1336853" y="4805172"/>
            <a:ext cx="66202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SDG 2</a:t>
            </a:r>
            <a:endParaRPr lang="en-US" sz="1300" dirty="0"/>
          </a:p>
        </p:txBody>
      </p:sp>
      <p:sp>
        <p:nvSpPr>
          <p:cNvPr id="35" name="Text 28"/>
          <p:cNvSpPr txBox="1"/>
          <p:nvPr/>
        </p:nvSpPr>
        <p:spPr>
          <a:xfrm>
            <a:off x="2715768" y="4805172"/>
            <a:ext cx="66202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SDG 3</a:t>
            </a:r>
            <a:endParaRPr lang="en-US" sz="1300" dirty="0"/>
          </a:p>
        </p:txBody>
      </p:sp>
      <p:sp>
        <p:nvSpPr>
          <p:cNvPr id="36" name="Text 29"/>
          <p:cNvSpPr txBox="1"/>
          <p:nvPr/>
        </p:nvSpPr>
        <p:spPr>
          <a:xfrm>
            <a:off x="4093769" y="4805172"/>
            <a:ext cx="672084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SDG 5</a:t>
            </a:r>
            <a:endParaRPr lang="en-US" sz="1300" dirty="0"/>
          </a:p>
        </p:txBody>
      </p:sp>
      <p:sp>
        <p:nvSpPr>
          <p:cNvPr id="37" name="Text 30"/>
          <p:cNvSpPr txBox="1"/>
          <p:nvPr/>
        </p:nvSpPr>
        <p:spPr>
          <a:xfrm>
            <a:off x="5431536" y="4805172"/>
            <a:ext cx="747979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SDG 10</a:t>
            </a:r>
            <a:endParaRPr lang="en-US" sz="1300" dirty="0"/>
          </a:p>
        </p:txBody>
      </p:sp>
      <p:sp>
        <p:nvSpPr>
          <p:cNvPr id="38" name="Text 31"/>
          <p:cNvSpPr txBox="1"/>
          <p:nvPr/>
        </p:nvSpPr>
        <p:spPr>
          <a:xfrm>
            <a:off x="1430122" y="5486400"/>
            <a:ext cx="4672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Zero</a:t>
            </a:r>
            <a:endParaRPr lang="en-US" sz="1200" dirty="0"/>
          </a:p>
        </p:txBody>
      </p:sp>
      <p:sp>
        <p:nvSpPr>
          <p:cNvPr id="39" name="Text 32"/>
          <p:cNvSpPr txBox="1"/>
          <p:nvPr/>
        </p:nvSpPr>
        <p:spPr>
          <a:xfrm>
            <a:off x="1313993" y="5715000"/>
            <a:ext cx="6958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Hunger</a:t>
            </a:r>
            <a:endParaRPr lang="en-US" sz="1200" dirty="0"/>
          </a:p>
        </p:txBody>
      </p:sp>
      <p:sp>
        <p:nvSpPr>
          <p:cNvPr id="40" name="Text 33"/>
          <p:cNvSpPr txBox="1"/>
          <p:nvPr/>
        </p:nvSpPr>
        <p:spPr>
          <a:xfrm>
            <a:off x="2775204" y="5486400"/>
            <a:ext cx="5340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Good</a:t>
            </a:r>
            <a:endParaRPr lang="en-US" sz="1200" dirty="0"/>
          </a:p>
        </p:txBody>
      </p:sp>
      <p:sp>
        <p:nvSpPr>
          <p:cNvPr id="41" name="Text 34"/>
          <p:cNvSpPr txBox="1"/>
          <p:nvPr/>
        </p:nvSpPr>
        <p:spPr>
          <a:xfrm>
            <a:off x="2723083" y="5715000"/>
            <a:ext cx="6382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</a:t>
            </a:r>
            <a:endParaRPr lang="en-US" sz="1200" dirty="0"/>
          </a:p>
        </p:txBody>
      </p:sp>
      <p:sp>
        <p:nvSpPr>
          <p:cNvPr id="42" name="Text 35"/>
          <p:cNvSpPr txBox="1"/>
          <p:nvPr/>
        </p:nvSpPr>
        <p:spPr>
          <a:xfrm>
            <a:off x="4072738" y="5486400"/>
            <a:ext cx="6958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Gender</a:t>
            </a:r>
            <a:endParaRPr lang="en-US" sz="1200" dirty="0"/>
          </a:p>
        </p:txBody>
      </p:sp>
      <p:sp>
        <p:nvSpPr>
          <p:cNvPr id="43" name="Text 36"/>
          <p:cNvSpPr txBox="1"/>
          <p:nvPr/>
        </p:nvSpPr>
        <p:spPr>
          <a:xfrm>
            <a:off x="4040734" y="5715000"/>
            <a:ext cx="7626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Equality</a:t>
            </a:r>
            <a:endParaRPr lang="en-US" sz="1200" dirty="0"/>
          </a:p>
        </p:txBody>
      </p:sp>
      <p:sp>
        <p:nvSpPr>
          <p:cNvPr id="44" name="Text 37"/>
          <p:cNvSpPr txBox="1"/>
          <p:nvPr/>
        </p:nvSpPr>
        <p:spPr>
          <a:xfrm>
            <a:off x="5394960" y="5486400"/>
            <a:ext cx="8101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Reduced</a:t>
            </a:r>
            <a:endParaRPr lang="en-US" sz="1200" dirty="0"/>
          </a:p>
        </p:txBody>
      </p:sp>
      <p:sp>
        <p:nvSpPr>
          <p:cNvPr id="45" name="Text 38"/>
          <p:cNvSpPr txBox="1"/>
          <p:nvPr/>
        </p:nvSpPr>
        <p:spPr>
          <a:xfrm>
            <a:off x="5276088" y="5715000"/>
            <a:ext cx="10479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Inequalities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601407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-952805" y="6172200"/>
            <a:ext cx="14097305" cy="6191402"/>
          </a:xfrm>
          <a:prstGeom prst="roundRect">
            <a:avLst>
              <a:gd name="adj" fmla="val 7384"/>
            </a:avLst>
          </a:prstGeom>
          <a:solidFill>
            <a:srgbClr val="C7CEEA"/>
          </a:solidFill>
          <a:ln/>
        </p:spPr>
      </p:sp>
      <p:sp>
        <p:nvSpPr>
          <p:cNvPr id="4" name="Shape 2"/>
          <p:cNvSpPr/>
          <p:nvPr/>
        </p:nvSpPr>
        <p:spPr>
          <a:xfrm>
            <a:off x="-952805" y="5886907"/>
            <a:ext cx="14097305" cy="6191402"/>
          </a:xfrm>
          <a:prstGeom prst="roundRect">
            <a:avLst>
              <a:gd name="adj" fmla="val 7384"/>
            </a:avLst>
          </a:prstGeom>
          <a:solidFill>
            <a:srgbClr val="B5EAD7"/>
          </a:solidFill>
          <a:ln/>
        </p:spPr>
      </p:sp>
      <p:sp>
        <p:nvSpPr>
          <p:cNvPr id="5" name="Shape 3"/>
          <p:cNvSpPr/>
          <p:nvPr/>
        </p:nvSpPr>
        <p:spPr>
          <a:xfrm>
            <a:off x="-952805" y="5600700"/>
            <a:ext cx="14097305" cy="6191402"/>
          </a:xfrm>
          <a:prstGeom prst="roundRect">
            <a:avLst>
              <a:gd name="adj" fmla="val 7384"/>
            </a:avLst>
          </a:prstGeom>
          <a:solidFill>
            <a:srgbClr val="E2F0CB"/>
          </a:solidFill>
          <a:ln/>
        </p:spPr>
      </p:sp>
      <p:sp>
        <p:nvSpPr>
          <p:cNvPr id="6" name="Shape 4"/>
          <p:cNvSpPr/>
          <p:nvPr/>
        </p:nvSpPr>
        <p:spPr>
          <a:xfrm>
            <a:off x="-952805" y="5315407"/>
            <a:ext cx="14097305" cy="6191402"/>
          </a:xfrm>
          <a:prstGeom prst="roundRect">
            <a:avLst>
              <a:gd name="adj" fmla="val 7384"/>
            </a:avLst>
          </a:prstGeom>
          <a:solidFill>
            <a:srgbClr val="FFDAC1"/>
          </a:solidFill>
          <a:ln/>
        </p:spPr>
      </p:sp>
      <p:sp>
        <p:nvSpPr>
          <p:cNvPr id="7" name="Shape 5"/>
          <p:cNvSpPr/>
          <p:nvPr/>
        </p:nvSpPr>
        <p:spPr>
          <a:xfrm>
            <a:off x="-952805" y="5029200"/>
            <a:ext cx="14097305" cy="6191402"/>
          </a:xfrm>
          <a:prstGeom prst="roundRect">
            <a:avLst>
              <a:gd name="adj" fmla="val 7384"/>
            </a:avLst>
          </a:prstGeom>
          <a:solidFill>
            <a:srgbClr val="FFB7B2"/>
          </a:solidFill>
          <a:ln/>
        </p:spPr>
      </p:sp>
      <p:sp>
        <p:nvSpPr>
          <p:cNvPr id="8" name="Shape 6"/>
          <p:cNvSpPr/>
          <p:nvPr/>
        </p:nvSpPr>
        <p:spPr>
          <a:xfrm>
            <a:off x="-952805" y="4743907"/>
            <a:ext cx="14097305" cy="6191402"/>
          </a:xfrm>
          <a:prstGeom prst="roundRect">
            <a:avLst>
              <a:gd name="adj" fmla="val 7384"/>
            </a:avLst>
          </a:prstGeom>
          <a:solidFill>
            <a:srgbClr val="FF9AA2"/>
          </a:solidFill>
          <a:ln/>
        </p:spPr>
      </p:sp>
      <p:sp>
        <p:nvSpPr>
          <p:cNvPr id="9" name="Shape 7"/>
          <p:cNvSpPr/>
          <p:nvPr/>
        </p:nvSpPr>
        <p:spPr>
          <a:xfrm>
            <a:off x="952805" y="761695"/>
            <a:ext cx="571500" cy="571500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714500" y="476402"/>
            <a:ext cx="381305" cy="381305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0096805" y="1143000"/>
            <a:ext cx="761695" cy="761695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0858500" y="761695"/>
            <a:ext cx="476402" cy="476402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 t="-9587" b="-9587"/>
          <a:stretch/>
        </p:blipFill>
        <p:spPr>
          <a:xfrm>
            <a:off x="152705" y="152705"/>
            <a:ext cx="323698" cy="342900"/>
          </a:xfrm>
          <a:prstGeom prst="rect">
            <a:avLst/>
          </a:prstGeom>
        </p:spPr>
      </p:pic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3"/>
          <a:srcRect t="-9587" b="-9587"/>
          <a:stretch/>
        </p:blipFill>
        <p:spPr>
          <a:xfrm>
            <a:off x="11716207" y="152705"/>
            <a:ext cx="323698" cy="342900"/>
          </a:xfrm>
          <a:prstGeom prst="rect">
            <a:avLst/>
          </a:prstGeom>
        </p:spPr>
      </p:pic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61695" y="1057046"/>
            <a:ext cx="457200" cy="457200"/>
          </a:xfrm>
          <a:prstGeom prst="rect">
            <a:avLst/>
          </a:prstGeom>
        </p:spPr>
      </p:pic>
      <p:sp>
        <p:nvSpPr>
          <p:cNvPr id="16" name="Text 11"/>
          <p:cNvSpPr txBox="1"/>
          <p:nvPr/>
        </p:nvSpPr>
        <p:spPr>
          <a:xfrm>
            <a:off x="1371600" y="571500"/>
            <a:ext cx="10415930" cy="1429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7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Let's Build a Stunting-Free Future Together! ☀️</a:t>
            </a:r>
            <a:endParaRPr lang="en-US" sz="3700" dirty="0"/>
          </a:p>
        </p:txBody>
      </p:sp>
      <p:sp>
        <p:nvSpPr>
          <p:cNvPr id="17" name="Text 12"/>
          <p:cNvSpPr txBox="1"/>
          <p:nvPr/>
        </p:nvSpPr>
        <p:spPr>
          <a:xfrm>
            <a:off x="2149754" y="2428646"/>
            <a:ext cx="8097012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3A86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Empower every kader with AI, for every child in Indonesia!</a:t>
            </a:r>
            <a:endParaRPr lang="en-US" sz="2100" dirty="0"/>
          </a:p>
        </p:txBody>
      </p:sp>
      <p:sp>
        <p:nvSpPr>
          <p:cNvPr id="18" name="Shape 13"/>
          <p:cNvSpPr/>
          <p:nvPr/>
        </p:nvSpPr>
        <p:spPr>
          <a:xfrm>
            <a:off x="761695" y="3124505"/>
            <a:ext cx="5181905" cy="1904695"/>
          </a:xfrm>
          <a:prstGeom prst="roundRect">
            <a:avLst>
              <a:gd name="adj" fmla="val 4801"/>
            </a:avLst>
          </a:prstGeom>
          <a:solidFill>
            <a:srgbClr val="FFDC64">
              <a:alpha val="30000"/>
            </a:srgbClr>
          </a:solidFill>
          <a:ln w="38100">
            <a:solidFill>
              <a:srgbClr val="FFBE0B"/>
            </a:solidFill>
            <a:prstDash val="solid"/>
          </a:ln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5"/>
          <a:srcRect t="-9587" b="-9587"/>
          <a:stretch/>
        </p:blipFill>
        <p:spPr>
          <a:xfrm>
            <a:off x="933602" y="3295498"/>
            <a:ext cx="323698" cy="342900"/>
          </a:xfrm>
          <a:prstGeom prst="rect">
            <a:avLst/>
          </a:prstGeom>
        </p:spPr>
      </p:pic>
      <p:sp>
        <p:nvSpPr>
          <p:cNvPr id="20" name="Text 14"/>
          <p:cNvSpPr txBox="1"/>
          <p:nvPr/>
        </p:nvSpPr>
        <p:spPr>
          <a:xfrm>
            <a:off x="1371600" y="3314700"/>
            <a:ext cx="197236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DB277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We Need:</a:t>
            </a:r>
            <a:endParaRPr lang="en-US" sz="1800" dirty="0"/>
          </a:p>
        </p:txBody>
      </p:sp>
      <p:sp>
        <p:nvSpPr>
          <p:cNvPr id="21" name="Text 15"/>
          <p:cNvSpPr txBox="1"/>
          <p:nvPr/>
        </p:nvSpPr>
        <p:spPr>
          <a:xfrm>
            <a:off x="1238098" y="3800246"/>
            <a:ext cx="26910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BE185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Hackathon pitch opportunity</a:t>
            </a:r>
            <a:endParaRPr lang="en-US" sz="1300" dirty="0"/>
          </a:p>
        </p:txBody>
      </p:sp>
      <p:sp>
        <p:nvSpPr>
          <p:cNvPr id="22" name="Text 16"/>
          <p:cNvSpPr txBox="1"/>
          <p:nvPr/>
        </p:nvSpPr>
        <p:spPr>
          <a:xfrm>
            <a:off x="1238098" y="4067251"/>
            <a:ext cx="332018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BE185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Mentorship from healthcare experts</a:t>
            </a:r>
            <a:endParaRPr lang="en-US" sz="1300" dirty="0"/>
          </a:p>
        </p:txBody>
      </p:sp>
      <p:sp>
        <p:nvSpPr>
          <p:cNvPr id="23" name="Text 17"/>
          <p:cNvSpPr txBox="1"/>
          <p:nvPr/>
        </p:nvSpPr>
        <p:spPr>
          <a:xfrm>
            <a:off x="1238098" y="4334256"/>
            <a:ext cx="320588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BE185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Validation from Posyandu network</a:t>
            </a:r>
            <a:endParaRPr lang="en-US" sz="1300" dirty="0"/>
          </a:p>
        </p:txBody>
      </p:sp>
      <p:sp>
        <p:nvSpPr>
          <p:cNvPr id="24" name="Text 18"/>
          <p:cNvSpPr txBox="1"/>
          <p:nvPr/>
        </p:nvSpPr>
        <p:spPr>
          <a:xfrm>
            <a:off x="1238098" y="4600346"/>
            <a:ext cx="334853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BE185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Connections with Kemenkes &amp; NGOs</a:t>
            </a:r>
            <a:endParaRPr lang="en-US" sz="1300" dirty="0"/>
          </a:p>
        </p:txBody>
      </p:sp>
      <p:sp>
        <p:nvSpPr>
          <p:cNvPr id="25" name="Shape 19"/>
          <p:cNvSpPr/>
          <p:nvPr/>
        </p:nvSpPr>
        <p:spPr>
          <a:xfrm>
            <a:off x="6248095" y="3124505"/>
            <a:ext cx="5181905" cy="1904695"/>
          </a:xfrm>
          <a:prstGeom prst="roundRect">
            <a:avLst>
              <a:gd name="adj" fmla="val 4801"/>
            </a:avLst>
          </a:prstGeom>
          <a:solidFill>
            <a:srgbClr val="FFDC64">
              <a:alpha val="30000"/>
            </a:srgbClr>
          </a:solidFill>
          <a:ln w="38100">
            <a:solidFill>
              <a:srgbClr val="FFBE0B"/>
            </a:solidFill>
            <a:prstDash val="solid"/>
          </a:ln>
        </p:spPr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6"/>
          <a:srcRect t="-9904" b="-9904"/>
          <a:stretch/>
        </p:blipFill>
        <p:spPr>
          <a:xfrm>
            <a:off x="6420002" y="3295498"/>
            <a:ext cx="286207" cy="342900"/>
          </a:xfrm>
          <a:prstGeom prst="rect">
            <a:avLst/>
          </a:prstGeom>
        </p:spPr>
      </p:pic>
      <p:sp>
        <p:nvSpPr>
          <p:cNvPr id="27" name="Text 20"/>
          <p:cNvSpPr txBox="1"/>
          <p:nvPr/>
        </p:nvSpPr>
        <p:spPr>
          <a:xfrm>
            <a:off x="6819595" y="3314700"/>
            <a:ext cx="2181758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We Deliver:</a:t>
            </a:r>
            <a:endParaRPr lang="en-US" sz="1800" dirty="0"/>
          </a:p>
        </p:txBody>
      </p:sp>
      <p:sp>
        <p:nvSpPr>
          <p:cNvPr id="28" name="Text 21"/>
          <p:cNvSpPr txBox="1"/>
          <p:nvPr/>
        </p:nvSpPr>
        <p:spPr>
          <a:xfrm>
            <a:off x="6724498" y="3800246"/>
            <a:ext cx="185348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D4E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48-hour MVP demo</a:t>
            </a:r>
            <a:endParaRPr lang="en-US" sz="1300" dirty="0"/>
          </a:p>
        </p:txBody>
      </p:sp>
      <p:sp>
        <p:nvSpPr>
          <p:cNvPr id="29" name="Text 22"/>
          <p:cNvSpPr txBox="1"/>
          <p:nvPr/>
        </p:nvSpPr>
        <p:spPr>
          <a:xfrm>
            <a:off x="6724498" y="4067251"/>
            <a:ext cx="26910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D4E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Scalable tool for national use</a:t>
            </a:r>
            <a:endParaRPr lang="en-US" sz="1300" dirty="0"/>
          </a:p>
        </p:txBody>
      </p:sp>
      <p:sp>
        <p:nvSpPr>
          <p:cNvPr id="30" name="Text 23"/>
          <p:cNvSpPr txBox="1"/>
          <p:nvPr/>
        </p:nvSpPr>
        <p:spPr>
          <a:xfrm>
            <a:off x="6724498" y="4334256"/>
            <a:ext cx="21195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D4E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Field-proven workflow</a:t>
            </a:r>
            <a:endParaRPr lang="en-US" sz="1300" dirty="0"/>
          </a:p>
        </p:txBody>
      </p:sp>
      <p:sp>
        <p:nvSpPr>
          <p:cNvPr id="31" name="Text 24"/>
          <p:cNvSpPr txBox="1"/>
          <p:nvPr/>
        </p:nvSpPr>
        <p:spPr>
          <a:xfrm>
            <a:off x="6724498" y="4600346"/>
            <a:ext cx="353872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D4E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Measurable stunting reduction impact</a:t>
            </a:r>
            <a:endParaRPr lang="en-US" sz="1300" dirty="0"/>
          </a:p>
        </p:txBody>
      </p:sp>
      <p:sp>
        <p:nvSpPr>
          <p:cNvPr id="32" name="Shape 25"/>
          <p:cNvSpPr/>
          <p:nvPr/>
        </p:nvSpPr>
        <p:spPr>
          <a:xfrm>
            <a:off x="2095805" y="5333695"/>
            <a:ext cx="8001000" cy="2266798"/>
          </a:xfrm>
          <a:prstGeom prst="roundRect">
            <a:avLst>
              <a:gd name="adj" fmla="val 5085"/>
            </a:avLst>
          </a:prstGeom>
          <a:solidFill>
            <a:srgbClr val="FFFFFF"/>
          </a:solidFill>
          <a:ln w="63500">
            <a:solidFill>
              <a:srgbClr val="B5EAD7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3" name="Text 26"/>
          <p:cNvSpPr txBox="1"/>
          <p:nvPr/>
        </p:nvSpPr>
        <p:spPr>
          <a:xfrm>
            <a:off x="5418734" y="5609844"/>
            <a:ext cx="1534363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7C3AE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Contact Us:</a:t>
            </a:r>
            <a:endParaRPr lang="en-US" sz="1800" dirty="0"/>
          </a:p>
        </p:txBody>
      </p:sp>
      <p:sp>
        <p:nvSpPr>
          <p:cNvPr id="34" name="Shape 27"/>
          <p:cNvSpPr/>
          <p:nvPr/>
        </p:nvSpPr>
        <p:spPr>
          <a:xfrm>
            <a:off x="2762402" y="6077102"/>
            <a:ext cx="476402" cy="476402"/>
          </a:xfrm>
          <a:prstGeom prst="ellipse">
            <a:avLst/>
          </a:prstGeom>
          <a:solidFill>
            <a:srgbClr val="D1FAE5"/>
          </a:solidFill>
          <a:ln/>
        </p:spPr>
      </p:sp>
      <p:pic>
        <p:nvPicPr>
          <p:cNvPr id="35" name="Image 5" descr="preencoded.png"/>
          <p:cNvPicPr>
            <a:picLocks noChangeAspect="1"/>
          </p:cNvPicPr>
          <p:nvPr/>
        </p:nvPicPr>
        <p:blipFill>
          <a:blip r:embed="rId7"/>
          <a:srcRect t="-16600" b="-16600"/>
          <a:stretch/>
        </p:blipFill>
        <p:spPr>
          <a:xfrm>
            <a:off x="2885846" y="6163056"/>
            <a:ext cx="228600" cy="304495"/>
          </a:xfrm>
          <a:prstGeom prst="rect">
            <a:avLst/>
          </a:prstGeom>
        </p:spPr>
      </p:pic>
      <p:sp>
        <p:nvSpPr>
          <p:cNvPr id="36" name="Text 28"/>
          <p:cNvSpPr txBox="1"/>
          <p:nvPr/>
        </p:nvSpPr>
        <p:spPr>
          <a:xfrm>
            <a:off x="3381451" y="6181344"/>
            <a:ext cx="1267358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Lead:</a:t>
            </a:r>
            <a:endParaRPr lang="en-US" sz="1500" dirty="0"/>
          </a:p>
        </p:txBody>
      </p:sp>
      <p:sp>
        <p:nvSpPr>
          <p:cNvPr id="37" name="Text 29"/>
          <p:cNvSpPr txBox="1"/>
          <p:nvPr/>
        </p:nvSpPr>
        <p:spPr>
          <a:xfrm>
            <a:off x="4504334" y="6181344"/>
            <a:ext cx="61996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ADIM</a:t>
            </a:r>
            <a:endParaRPr lang="en-US" sz="1500" dirty="0"/>
          </a:p>
        </p:txBody>
      </p:sp>
      <p:sp>
        <p:nvSpPr>
          <p:cNvPr id="38" name="Shape 30"/>
          <p:cNvSpPr/>
          <p:nvPr/>
        </p:nvSpPr>
        <p:spPr>
          <a:xfrm>
            <a:off x="5740603" y="6077102"/>
            <a:ext cx="476402" cy="476402"/>
          </a:xfrm>
          <a:prstGeom prst="ellipse">
            <a:avLst/>
          </a:prstGeom>
          <a:solidFill>
            <a:srgbClr val="DBEAFE"/>
          </a:solidFill>
          <a:ln/>
        </p:spPr>
      </p:sp>
      <p:pic>
        <p:nvPicPr>
          <p:cNvPr id="39" name="Image 6" descr="preencoded.png"/>
          <p:cNvPicPr>
            <a:picLocks noChangeAspect="1"/>
          </p:cNvPicPr>
          <p:nvPr/>
        </p:nvPicPr>
        <p:blipFill>
          <a:blip r:embed="rId8"/>
          <a:srcRect t="-16600" b="-16600"/>
          <a:stretch/>
        </p:blipFill>
        <p:spPr>
          <a:xfrm>
            <a:off x="5864047" y="6163056"/>
            <a:ext cx="228600" cy="304495"/>
          </a:xfrm>
          <a:prstGeom prst="rect">
            <a:avLst/>
          </a:prstGeom>
        </p:spPr>
      </p:pic>
      <p:sp>
        <p:nvSpPr>
          <p:cNvPr id="40" name="Text 31"/>
          <p:cNvSpPr txBox="1"/>
          <p:nvPr/>
        </p:nvSpPr>
        <p:spPr>
          <a:xfrm>
            <a:off x="6359652" y="6181344"/>
            <a:ext cx="32196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posyandu.ai@hackathon2025.id</a:t>
            </a:r>
            <a:endParaRPr lang="en-US" sz="1500" dirty="0"/>
          </a:p>
        </p:txBody>
      </p:sp>
      <p:sp>
        <p:nvSpPr>
          <p:cNvPr id="41" name="Shape 32"/>
          <p:cNvSpPr/>
          <p:nvPr/>
        </p:nvSpPr>
        <p:spPr>
          <a:xfrm>
            <a:off x="4531766" y="6696151"/>
            <a:ext cx="476402" cy="476402"/>
          </a:xfrm>
          <a:prstGeom prst="ellipse">
            <a:avLst/>
          </a:prstGeom>
          <a:solidFill>
            <a:srgbClr val="EDE9FE"/>
          </a:solidFill>
          <a:ln/>
        </p:spPr>
      </p:sp>
      <p:pic>
        <p:nvPicPr>
          <p:cNvPr id="42" name="Image 7" descr="preencoded.png"/>
          <p:cNvPicPr>
            <a:picLocks noChangeAspect="1"/>
          </p:cNvPicPr>
          <p:nvPr/>
        </p:nvPicPr>
        <p:blipFill>
          <a:blip r:embed="rId9"/>
          <a:srcRect t="-16524" b="-16524"/>
          <a:stretch/>
        </p:blipFill>
        <p:spPr>
          <a:xfrm>
            <a:off x="4669841" y="6782105"/>
            <a:ext cx="200254" cy="304495"/>
          </a:xfrm>
          <a:prstGeom prst="rect">
            <a:avLst/>
          </a:prstGeom>
        </p:spPr>
      </p:pic>
      <p:sp>
        <p:nvSpPr>
          <p:cNvPr id="43" name="Text 33"/>
          <p:cNvSpPr txBox="1"/>
          <p:nvPr/>
        </p:nvSpPr>
        <p:spPr>
          <a:xfrm>
            <a:off x="5150815" y="6801307"/>
            <a:ext cx="265816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@AsistenCerdasPosyandu</a:t>
            </a:r>
            <a:endParaRPr lang="en-US" sz="1500" dirty="0"/>
          </a:p>
        </p:txBody>
      </p:sp>
      <p:pic>
        <p:nvPicPr>
          <p:cNvPr id="44" name="Image 8" descr="preencoded.png"/>
          <p:cNvPicPr>
            <a:picLocks noChangeAspect="1"/>
          </p:cNvPicPr>
          <p:nvPr/>
        </p:nvPicPr>
        <p:blipFill>
          <a:blip r:embed="rId10"/>
          <a:srcRect l="-688" r="-688"/>
          <a:stretch/>
        </p:blipFill>
        <p:spPr>
          <a:xfrm>
            <a:off x="152705" y="6877202"/>
            <a:ext cx="362102" cy="571500"/>
          </a:xfrm>
          <a:prstGeom prst="rect">
            <a:avLst/>
          </a:prstGeom>
        </p:spPr>
      </p:pic>
      <p:pic>
        <p:nvPicPr>
          <p:cNvPr id="45" name="Image 9" descr="preencoded.png"/>
          <p:cNvPicPr>
            <a:picLocks noChangeAspect="1"/>
          </p:cNvPicPr>
          <p:nvPr/>
        </p:nvPicPr>
        <p:blipFill>
          <a:blip r:embed="rId10"/>
          <a:srcRect l="-688" r="-688"/>
          <a:stretch/>
        </p:blipFill>
        <p:spPr>
          <a:xfrm>
            <a:off x="11677802" y="6877202"/>
            <a:ext cx="362102" cy="5715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0B5BA-A0FE-7932-79EE-4183C1354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CA0FCD00-9E1D-C5AD-BBDB-2779DE52FD9F}"/>
              </a:ext>
            </a:extLst>
          </p:cNvPr>
          <p:cNvSpPr/>
          <p:nvPr/>
        </p:nvSpPr>
        <p:spPr>
          <a:xfrm>
            <a:off x="0" y="0"/>
            <a:ext cx="12191695" cy="9163202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121032DB-C787-53C2-73AD-8D4673B82731}"/>
              </a:ext>
            </a:extLst>
          </p:cNvPr>
          <p:cNvSpPr/>
          <p:nvPr/>
        </p:nvSpPr>
        <p:spPr>
          <a:xfrm>
            <a:off x="0" y="0"/>
            <a:ext cx="286207" cy="9163202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43DE3B06-C5D4-DD64-E6B2-5C29FEB2EFD5}"/>
              </a:ext>
            </a:extLst>
          </p:cNvPr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DCC5B6C1-D273-F3C0-3539-B88ADDFB8D05}"/>
              </a:ext>
            </a:extLst>
          </p:cNvPr>
          <p:cNvSpPr/>
          <p:nvPr/>
        </p:nvSpPr>
        <p:spPr>
          <a:xfrm>
            <a:off x="1524305" y="2210105"/>
            <a:ext cx="8762695" cy="95098"/>
          </a:xfrm>
          <a:prstGeom prst="roundRect">
            <a:avLst>
              <a:gd name="adj" fmla="val 480767"/>
            </a:avLst>
          </a:prstGeom>
          <a:solidFill>
            <a:srgbClr val="95D1CC"/>
          </a:solidFill>
          <a:ln/>
        </p:spPr>
      </p:sp>
      <p:pic>
        <p:nvPicPr>
          <p:cNvPr id="7" name="Image 0" descr="preencoded.png">
            <a:extLst>
              <a:ext uri="{FF2B5EF4-FFF2-40B4-BE49-F238E27FC236}">
                <a16:creationId xmlns:a16="http://schemas.microsoft.com/office/drawing/2014/main" id="{7F87C6E1-335D-2879-E94A-F1DE07E183A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44" r="-44"/>
          <a:stretch/>
        </p:blipFill>
        <p:spPr>
          <a:xfrm>
            <a:off x="914400" y="495605"/>
            <a:ext cx="514807" cy="457200"/>
          </a:xfrm>
          <a:prstGeom prst="rect">
            <a:avLst/>
          </a:prstGeom>
        </p:spPr>
      </p:pic>
      <p:sp>
        <p:nvSpPr>
          <p:cNvPr id="8" name="Text 5">
            <a:extLst>
              <a:ext uri="{FF2B5EF4-FFF2-40B4-BE49-F238E27FC236}">
                <a16:creationId xmlns:a16="http://schemas.microsoft.com/office/drawing/2014/main" id="{EAC457D2-06FC-0FEA-5FB2-41EA780ACFF3}"/>
              </a:ext>
            </a:extLst>
          </p:cNvPr>
          <p:cNvSpPr txBox="1"/>
          <p:nvPr/>
        </p:nvSpPr>
        <p:spPr>
          <a:xfrm>
            <a:off x="1657807" y="381305"/>
            <a:ext cx="736366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References</a:t>
            </a:r>
            <a:endParaRPr lang="en-US" sz="36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E4737D71-E109-0CF7-896C-AAFA8CB6368F}"/>
              </a:ext>
            </a:extLst>
          </p:cNvPr>
          <p:cNvSpPr txBox="1"/>
          <p:nvPr/>
        </p:nvSpPr>
        <p:spPr>
          <a:xfrm>
            <a:off x="918058" y="1585570"/>
            <a:ext cx="367589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48h</a:t>
            </a:r>
            <a:endParaRPr lang="en-US" sz="1000" dirty="0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408A736B-69D4-A470-8FEA-FBB760FBCD00}"/>
              </a:ext>
            </a:extLst>
          </p:cNvPr>
          <p:cNvSpPr/>
          <p:nvPr/>
        </p:nvSpPr>
        <p:spPr>
          <a:xfrm>
            <a:off x="606490" y="1543506"/>
            <a:ext cx="10830825" cy="7320575"/>
          </a:xfrm>
          <a:prstGeom prst="roundRect">
            <a:avLst>
              <a:gd name="adj" fmla="val 6643"/>
            </a:avLst>
          </a:prstGeom>
          <a:solidFill>
            <a:srgbClr val="FFFFFF"/>
          </a:solidFill>
          <a:ln w="50800">
            <a:solidFill>
              <a:srgbClr val="EC4899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20956444-CF94-44AB-76C5-E9DD23BF03E3}"/>
              </a:ext>
            </a:extLst>
          </p:cNvPr>
          <p:cNvSpPr txBox="1"/>
          <p:nvPr/>
        </p:nvSpPr>
        <p:spPr>
          <a:xfrm>
            <a:off x="1019556" y="2385672"/>
            <a:ext cx="10102534" cy="55619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MVP </a:t>
            </a:r>
            <a:r>
              <a:rPr lang="en-US" sz="1200" dirty="0"/>
              <a:t>Aguiar, J. (2021). A paradigm for assessing adults' and children's concepts of artificially intelligent virtual characters. </a:t>
            </a:r>
            <a:r>
              <a:rPr lang="en-US" sz="1200" i="1" dirty="0"/>
              <a:t>Human Behavior and Emerging Technologies.</a:t>
            </a:r>
            <a:r>
              <a:rPr lang="en-US" sz="1200" dirty="0"/>
              <a:t> https://doi.org/10.1002/hbe2.283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Bukari</a:t>
            </a:r>
            <a:r>
              <a:rPr lang="en-US" sz="1200" dirty="0"/>
              <a:t>, M., Alhassan, A. R., &amp; </a:t>
            </a:r>
            <a:r>
              <a:rPr lang="en-US" sz="1200" dirty="0" err="1"/>
              <a:t>Akanlu</a:t>
            </a:r>
            <a:r>
              <a:rPr lang="en-US" sz="1200" dirty="0"/>
              <a:t>, G. B. (2019). Effect of maternal growth monitoring knowledge on stunting, wasting and underweight among children 0–18 months in Tamale Metropolis of Ghana. </a:t>
            </a:r>
            <a:r>
              <a:rPr lang="en-US" sz="1200" i="1" dirty="0"/>
              <a:t>Research Square.</a:t>
            </a:r>
            <a:r>
              <a:rPr lang="en-US" sz="1200" dirty="0"/>
              <a:t> https://doi.org/10.21203/rs.2.16457/v2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Dagne, S., Anteneh, K. T., &amp; Negussie, A. (2021). Determinants of growth monitoring and promotion service utilization among children 0–23 months of age in northern Ethiopia: Unmatched case–control study. </a:t>
            </a:r>
            <a:r>
              <a:rPr lang="en-US" sz="1200" i="1" dirty="0"/>
              <a:t>BMC Nutrition, 7</a:t>
            </a:r>
            <a:r>
              <a:rPr lang="en-US" sz="1200" dirty="0"/>
              <a:t>(1), 73. https://doi.org/10.1186/s40795-021-00470-y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Giraldo-Huertas, J. (2023). Parental developmental screening with CARE: A pilot hybrid assessment and intervention with vulnerable families in Colombia. </a:t>
            </a:r>
            <a:r>
              <a:rPr lang="en-US" sz="1200" i="1" dirty="0"/>
              <a:t>PLOS ONE, 18</a:t>
            </a:r>
            <a:r>
              <a:rPr lang="en-US" sz="1200" dirty="0"/>
              <a:t>(7), e0287186. https://doi.org/10.1371/journal.pone.0287186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Griffiths, H., Craigen, L., Fairbairn, K., McNeill, E., &amp; Richardson, J. (2018). Efficacy of mentalization-based group therapy for adolescents: A pilot </a:t>
            </a:r>
            <a:r>
              <a:rPr lang="en-US" sz="1200" dirty="0" err="1"/>
              <a:t>randomised</a:t>
            </a:r>
            <a:r>
              <a:rPr lang="en-US" sz="1200" dirty="0"/>
              <a:t> controlled trial. </a:t>
            </a:r>
            <a:r>
              <a:rPr lang="en-US" sz="1200" i="1" dirty="0"/>
              <a:t>Social Science Protocols, 1</a:t>
            </a:r>
            <a:r>
              <a:rPr lang="en-US" sz="1200" dirty="0"/>
              <a:t>(1), 1–11. https://doi.org/10.7565/ssp.2018.2647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Huda, T. M., Alam, A., Tahsina, T., Arifeen, S. E., &amp; Dibley, M. J. (2018). Mobile-based nutrition counseling and unconditional cash transfers for improving maternal and child nutrition in Bangladesh: Pilot study. </a:t>
            </a:r>
            <a:r>
              <a:rPr lang="en-US" sz="1200" i="1" dirty="0"/>
              <a:t>JMIR mHealth and </a:t>
            </a:r>
            <a:r>
              <a:rPr lang="en-US" sz="1200" i="1" dirty="0" err="1"/>
              <a:t>uHealth</a:t>
            </a:r>
            <a:r>
              <a:rPr lang="en-US" sz="1200" i="1" dirty="0"/>
              <a:t>, 6</a:t>
            </a:r>
            <a:r>
              <a:rPr lang="en-US" sz="1200" dirty="0"/>
              <a:t>(7), e8832. https://doi.org/10.2196/mhealth.8832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Iacoella, F., </a:t>
            </a:r>
            <a:r>
              <a:rPr lang="en-US" sz="1200" dirty="0" err="1"/>
              <a:t>Tizazu</a:t>
            </a:r>
            <a:r>
              <a:rPr lang="en-US" sz="1200" dirty="0"/>
              <a:t>, M., &amp; Angulo, A. (2022). Which communication technology is effective for promoting reproductive health? Television, radio, and mobile phones in sub-Saharan Africa. </a:t>
            </a:r>
            <a:r>
              <a:rPr lang="en-US" sz="1200" i="1" dirty="0"/>
              <a:t>PLOS ONE, 17</a:t>
            </a:r>
            <a:r>
              <a:rPr lang="en-US" sz="1200" dirty="0"/>
              <a:t>(8), e0272501. https://doi.org/10.1371/journal.pone.0272501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Ishii, H., Yokota, H., &amp; Nagata, I. (2022). Physiological status and anatomical severity factors associated with child versus adult bicyclist fatalities based on a national trauma dataset. </a:t>
            </a:r>
            <a:r>
              <a:rPr lang="en-US" sz="1200" i="1" dirty="0"/>
              <a:t>Scientific Reports, 12</a:t>
            </a:r>
            <a:r>
              <a:rPr lang="en-US" sz="1200" dirty="0"/>
              <a:t>, 17802. https://doi.org/10.1038/s41598-022-21949-z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Kustiawan</a:t>
            </a:r>
            <a:r>
              <a:rPr lang="en-US" sz="1200" dirty="0"/>
              <a:t>, I., </a:t>
            </a:r>
            <a:r>
              <a:rPr lang="en-US" sz="1200" dirty="0" err="1"/>
              <a:t>Bukhori</a:t>
            </a:r>
            <a:r>
              <a:rPr lang="en-US" sz="1200" dirty="0"/>
              <a:t>, E., &amp; Amin, M. (2022). Use of mobile app to monitoring growth outcome of children: A systematic literature review. </a:t>
            </a:r>
            <a:r>
              <a:rPr lang="en-US" sz="1200" i="1" dirty="0"/>
              <a:t>Digital Health, 8.</a:t>
            </a:r>
            <a:r>
              <a:rPr lang="en-US" sz="1200" dirty="0"/>
              <a:t> https://doi.org/10.1177/20552076221138641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Lupariello</a:t>
            </a:r>
            <a:r>
              <a:rPr lang="en-US" sz="1200" dirty="0"/>
              <a:t>, F., Petrella, M., &amp; Cerruti, P. (2023). Artificial intelligence and child abuse and neglect: A systematic review. </a:t>
            </a:r>
            <a:r>
              <a:rPr lang="en-US" sz="1200" i="1" dirty="0"/>
              <a:t>Children, 10</a:t>
            </a:r>
            <a:r>
              <a:rPr lang="en-US" sz="1200" dirty="0"/>
              <a:t>(10), 1659. https://doi.org/10.3390/children10101659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Lysaght, T., Lim, H. Y., </a:t>
            </a:r>
            <a:r>
              <a:rPr lang="en-US" sz="1200" dirty="0" err="1"/>
              <a:t>Xafis</a:t>
            </a:r>
            <a:r>
              <a:rPr lang="en-US" sz="1200" dirty="0"/>
              <a:t>, V., &amp; Ngiam, K. Y. (2019). AI-assisted decision-making in healthcare. </a:t>
            </a:r>
            <a:r>
              <a:rPr lang="en-US" sz="1200" i="1" dirty="0"/>
              <a:t>Asian Bioethics Review, 11</a:t>
            </a:r>
            <a:r>
              <a:rPr lang="en-US" sz="1200" dirty="0"/>
              <a:t>(3), 299–314. https://doi.org/10.1007/s41649-019-00096-0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/>
              <a:t>Mathiyazhagan</a:t>
            </a:r>
            <a:r>
              <a:rPr lang="en-US" sz="1200" dirty="0"/>
              <a:t>, A., &amp; Fors, M. (2023). Children’s right to participation in AI: Exploring transnational co-creative approaches to foster child-inclusive AI policy and practice. </a:t>
            </a:r>
            <a:r>
              <a:rPr lang="en-US" sz="1200" i="1" dirty="0"/>
              <a:t>Information Polity, 28</a:t>
            </a:r>
            <a:r>
              <a:rPr lang="en-US" sz="1200" dirty="0"/>
              <a:t>(3), 267–282. https://doi.org/10.3233/ip-229014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Melkamu, H. A., Berhane, Y., &amp; Worku, A. (2019). Prevalence of growth monitoring practice and its associated factors at public health facilities of North Gondar zone, northwest Ethiopia: An institution-based mixed study. </a:t>
            </a:r>
            <a:r>
              <a:rPr lang="en-US" sz="1200" i="1" dirty="0"/>
              <a:t>BMC Pediatrics, 19</a:t>
            </a:r>
            <a:r>
              <a:rPr lang="en-US" sz="1200" dirty="0"/>
              <a:t>, 233. https://doi.org/10.1186/s12887-019-1489-4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Minnis, H., Davidson, C., &amp; Grant, S. (2024). The use and potential of artificial intelligence for supporting clinical observation of child </a:t>
            </a:r>
            <a:r>
              <a:rPr lang="en-US" sz="1200" dirty="0" err="1"/>
              <a:t>behaviour</a:t>
            </a:r>
            <a:r>
              <a:rPr lang="en-US" sz="1200" dirty="0"/>
              <a:t>. </a:t>
            </a:r>
            <a:r>
              <a:rPr lang="en-US" sz="1200" i="1" dirty="0"/>
              <a:t>Child and Adolescent Mental Health.</a:t>
            </a:r>
            <a:r>
              <a:rPr lang="en-US" sz="1200" dirty="0"/>
              <a:t> https://doi.org/10.1111/camh.12714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Mistry, S. K., Hossain, M. B., &amp; Arora, A. (2019). Maternal nutrition counselling is associated with reduced stunting prevalence and improved feeding practices in early childhood: A post-program comparison study. </a:t>
            </a:r>
            <a:r>
              <a:rPr lang="en-US" sz="1200" i="1" dirty="0"/>
              <a:t>Nutrition Journal, 18</a:t>
            </a:r>
            <a:r>
              <a:rPr lang="en-US" sz="1200" dirty="0"/>
              <a:t>(1), 47. https://doi.org/10.1186/s12937-019-0473-z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Mohammed, S. (2023). Examining the implementation of artificial intelligence in early childhood education settings in Ghana: Educators’ attitudes and perceptions towards its long-term viability. </a:t>
            </a:r>
            <a:r>
              <a:rPr lang="en-US" sz="1200" i="1" dirty="0"/>
              <a:t>American Journal of Education and Technology, 2</a:t>
            </a:r>
            <a:r>
              <a:rPr lang="en-US" sz="1200" dirty="0"/>
              <a:t>(4), 1–15. https://doi.org/10.54536/ajet.v2i4.2201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Patel, A., George, A., &amp; Praveen, D. (2019). M‐SAKHI—Mobile health solutions to help community providers promote maternal and infant nutrition and health using a community‐based cluster randomized controlled trial in rural India: A study protocol. </a:t>
            </a:r>
            <a:r>
              <a:rPr lang="en-US" sz="1200" i="1" dirty="0"/>
              <a:t>Maternal &amp; Child Nutrition, 15</a:t>
            </a:r>
            <a:r>
              <a:rPr lang="en-US" sz="1200" dirty="0"/>
              <a:t>(S1), e12850. https://doi.org/10.1111/mcn.12850</a:t>
            </a:r>
          </a:p>
          <a:p>
            <a:pPr marL="0" indent="0" algn="l">
              <a:buNone/>
            </a:pPr>
            <a:endParaRPr lang="en-US" sz="1200" dirty="0"/>
          </a:p>
        </p:txBody>
      </p:sp>
      <p:pic>
        <p:nvPicPr>
          <p:cNvPr id="18" name="Image 4" descr="preencoded.png">
            <a:extLst>
              <a:ext uri="{FF2B5EF4-FFF2-40B4-BE49-F238E27FC236}">
                <a16:creationId xmlns:a16="http://schemas.microsoft.com/office/drawing/2014/main" id="{6AD96AA4-2F56-9A5D-8B1F-039CDC76F8F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668828" y="1785824"/>
            <a:ext cx="457200" cy="457200"/>
          </a:xfrm>
          <a:prstGeom prst="rect">
            <a:avLst/>
          </a:prstGeom>
        </p:spPr>
      </p:pic>
      <p:pic>
        <p:nvPicPr>
          <p:cNvPr id="49" name="Image 17" descr="preencoded.png">
            <a:extLst>
              <a:ext uri="{FF2B5EF4-FFF2-40B4-BE49-F238E27FC236}">
                <a16:creationId xmlns:a16="http://schemas.microsoft.com/office/drawing/2014/main" id="{6BCF437B-0B94-B21E-67FC-85881EF258E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-57" r="-57"/>
          <a:stretch/>
        </p:blipFill>
        <p:spPr>
          <a:xfrm>
            <a:off x="11563502" y="609905"/>
            <a:ext cx="400507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688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6858000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5333695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-469" r="-469"/>
          <a:stretch/>
        </p:blipFill>
        <p:spPr>
          <a:xfrm>
            <a:off x="11458346" y="6057900"/>
            <a:ext cx="504749" cy="571500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t="-4786" b="-4786"/>
          <a:stretch/>
        </p:blipFill>
        <p:spPr>
          <a:xfrm>
            <a:off x="609905" y="381305"/>
            <a:ext cx="304495" cy="381305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 t="-5600" b="-5600"/>
          <a:stretch/>
        </p:blipFill>
        <p:spPr>
          <a:xfrm>
            <a:off x="609905" y="5691226"/>
            <a:ext cx="342900" cy="381305"/>
          </a:xfrm>
          <a:prstGeom prst="rect">
            <a:avLst/>
          </a:prstGeom>
        </p:spPr>
      </p:pic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14400" y="495605"/>
            <a:ext cx="457200" cy="457200"/>
          </a:xfrm>
          <a:prstGeom prst="rect">
            <a:avLst/>
          </a:prstGeom>
        </p:spPr>
      </p:pic>
      <p:sp>
        <p:nvSpPr>
          <p:cNvPr id="10" name="Text 4"/>
          <p:cNvSpPr txBox="1"/>
          <p:nvPr/>
        </p:nvSpPr>
        <p:spPr>
          <a:xfrm>
            <a:off x="1600200" y="381305"/>
            <a:ext cx="6344107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Why Stunting Matters 🚨</a:t>
            </a:r>
            <a:endParaRPr lang="en-US" sz="3600" dirty="0"/>
          </a:p>
        </p:txBody>
      </p:sp>
      <p:sp>
        <p:nvSpPr>
          <p:cNvPr id="11" name="Text 5"/>
          <p:cNvSpPr txBox="1"/>
          <p:nvPr/>
        </p:nvSpPr>
        <p:spPr>
          <a:xfrm>
            <a:off x="914400" y="1438351"/>
            <a:ext cx="4048963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Indonesia faces a stunting crisis!</a:t>
            </a:r>
            <a:endParaRPr lang="en-US" sz="1800" dirty="0"/>
          </a:p>
        </p:txBody>
      </p:sp>
      <p:sp>
        <p:nvSpPr>
          <p:cNvPr id="12" name="Shape 6"/>
          <p:cNvSpPr/>
          <p:nvPr/>
        </p:nvSpPr>
        <p:spPr>
          <a:xfrm>
            <a:off x="914400" y="1981505"/>
            <a:ext cx="5143500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7"/>
          <p:cNvSpPr/>
          <p:nvPr/>
        </p:nvSpPr>
        <p:spPr>
          <a:xfrm>
            <a:off x="914400" y="3733495"/>
            <a:ext cx="5143500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8"/>
          <p:cNvSpPr/>
          <p:nvPr/>
        </p:nvSpPr>
        <p:spPr>
          <a:xfrm>
            <a:off x="6286500" y="3733495"/>
            <a:ext cx="5143500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E2F0CB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9"/>
          <p:cNvSpPr txBox="1"/>
          <p:nvPr/>
        </p:nvSpPr>
        <p:spPr>
          <a:xfrm>
            <a:off x="3022092" y="2210105"/>
            <a:ext cx="1191463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EF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21.5%</a:t>
            </a:r>
            <a:endParaRPr lang="en-US" sz="2700" dirty="0"/>
          </a:p>
        </p:txBody>
      </p:sp>
      <p:sp>
        <p:nvSpPr>
          <p:cNvPr id="16" name="Text 10"/>
          <p:cNvSpPr txBox="1"/>
          <p:nvPr/>
        </p:nvSpPr>
        <p:spPr>
          <a:xfrm>
            <a:off x="2446934" y="2676449"/>
            <a:ext cx="22009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National prevalence (2023)</a:t>
            </a:r>
            <a:endParaRPr lang="en-US" sz="1200" dirty="0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7"/>
          <a:srcRect t="-9186" b="-9186"/>
          <a:stretch/>
        </p:blipFill>
        <p:spPr>
          <a:xfrm>
            <a:off x="3396082" y="2980944"/>
            <a:ext cx="181051" cy="342900"/>
          </a:xfrm>
          <a:prstGeom prst="rect">
            <a:avLst/>
          </a:prstGeom>
        </p:spPr>
      </p:pic>
      <p:sp>
        <p:nvSpPr>
          <p:cNvPr id="18" name="Shape 11"/>
          <p:cNvSpPr/>
          <p:nvPr/>
        </p:nvSpPr>
        <p:spPr>
          <a:xfrm>
            <a:off x="6286500" y="1981505"/>
            <a:ext cx="5143500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2"/>
          <p:cNvSpPr txBox="1"/>
          <p:nvPr/>
        </p:nvSpPr>
        <p:spPr>
          <a:xfrm>
            <a:off x="7748626" y="2676449"/>
            <a:ext cx="23436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Children affected by stunting</a:t>
            </a:r>
            <a:endParaRPr lang="en-US" sz="1200" dirty="0"/>
          </a:p>
        </p:txBody>
      </p:sp>
      <p:sp>
        <p:nvSpPr>
          <p:cNvPr id="20" name="Text 13"/>
          <p:cNvSpPr txBox="1"/>
          <p:nvPr/>
        </p:nvSpPr>
        <p:spPr>
          <a:xfrm>
            <a:off x="8435340" y="2210105"/>
            <a:ext cx="1105510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6.3M</a:t>
            </a:r>
            <a:endParaRPr lang="en-US" sz="2700" dirty="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8"/>
          <a:srcRect t="-9186" b="-9186"/>
          <a:stretch/>
        </p:blipFill>
        <p:spPr>
          <a:xfrm>
            <a:off x="8677656" y="2980944"/>
            <a:ext cx="362102" cy="342900"/>
          </a:xfrm>
          <a:prstGeom prst="rect">
            <a:avLst/>
          </a:prstGeom>
        </p:spPr>
      </p:pic>
      <p:sp>
        <p:nvSpPr>
          <p:cNvPr id="22" name="Text 14"/>
          <p:cNvSpPr txBox="1"/>
          <p:nvPr/>
        </p:nvSpPr>
        <p:spPr>
          <a:xfrm>
            <a:off x="2912364" y="4429354"/>
            <a:ext cx="12673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Target for 2029</a:t>
            </a:r>
            <a:endParaRPr lang="en-US" sz="1200" dirty="0"/>
          </a:p>
        </p:txBody>
      </p:sp>
      <p:sp>
        <p:nvSpPr>
          <p:cNvPr id="23" name="Text 15"/>
          <p:cNvSpPr txBox="1"/>
          <p:nvPr/>
        </p:nvSpPr>
        <p:spPr>
          <a:xfrm>
            <a:off x="2997403" y="3962095"/>
            <a:ext cx="123901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0B98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14.2%</a:t>
            </a:r>
            <a:endParaRPr lang="en-US" sz="2700" dirty="0"/>
          </a:p>
        </p:txBody>
      </p:sp>
      <p:pic>
        <p:nvPicPr>
          <p:cNvPr id="24" name="Image 6" descr="preencoded.png"/>
          <p:cNvPicPr>
            <a:picLocks noChangeAspect="1"/>
          </p:cNvPicPr>
          <p:nvPr/>
        </p:nvPicPr>
        <p:blipFill>
          <a:blip r:embed="rId9"/>
          <a:srcRect t="-9904" b="-9904"/>
          <a:stretch/>
        </p:blipFill>
        <p:spPr>
          <a:xfrm>
            <a:off x="3343046" y="4733849"/>
            <a:ext cx="286207" cy="342900"/>
          </a:xfrm>
          <a:prstGeom prst="rect">
            <a:avLst/>
          </a:prstGeom>
        </p:spPr>
      </p:pic>
      <p:sp>
        <p:nvSpPr>
          <p:cNvPr id="25" name="Text 16"/>
          <p:cNvSpPr txBox="1"/>
          <p:nvPr/>
        </p:nvSpPr>
        <p:spPr>
          <a:xfrm>
            <a:off x="8019288" y="4429354"/>
            <a:ext cx="18004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Annual economic loss</a:t>
            </a:r>
            <a:endParaRPr lang="en-US" sz="1200" dirty="0"/>
          </a:p>
        </p:txBody>
      </p:sp>
      <p:sp>
        <p:nvSpPr>
          <p:cNvPr id="26" name="Text 17"/>
          <p:cNvSpPr txBox="1"/>
          <p:nvPr/>
        </p:nvSpPr>
        <p:spPr>
          <a:xfrm>
            <a:off x="8414309" y="3962095"/>
            <a:ext cx="1153058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8B5CF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$25B</a:t>
            </a:r>
            <a:endParaRPr lang="en-US" sz="2700" dirty="0"/>
          </a:p>
        </p:txBody>
      </p:sp>
      <p:pic>
        <p:nvPicPr>
          <p:cNvPr id="27" name="Image 7" descr="preencoded.png"/>
          <p:cNvPicPr>
            <a:picLocks noChangeAspect="1"/>
          </p:cNvPicPr>
          <p:nvPr/>
        </p:nvPicPr>
        <p:blipFill>
          <a:blip r:embed="rId10"/>
          <a:srcRect t="-9904" b="-9904"/>
          <a:stretch/>
        </p:blipFill>
        <p:spPr>
          <a:xfrm>
            <a:off x="8715146" y="4733849"/>
            <a:ext cx="286207" cy="342900"/>
          </a:xfrm>
          <a:prstGeom prst="rect">
            <a:avLst/>
          </a:prstGeom>
        </p:spPr>
      </p:pic>
      <p:sp>
        <p:nvSpPr>
          <p:cNvPr id="28" name="Shape 18"/>
          <p:cNvSpPr/>
          <p:nvPr/>
        </p:nvSpPr>
        <p:spPr>
          <a:xfrm>
            <a:off x="2342693" y="5790895"/>
            <a:ext cx="7667244" cy="705002"/>
          </a:xfrm>
          <a:prstGeom prst="roundRect">
            <a:avLst>
              <a:gd name="adj" fmla="val 35055"/>
            </a:avLst>
          </a:prstGeom>
          <a:solidFill>
            <a:srgbClr val="FFFFFF">
              <a:alpha val="80000"/>
            </a:srgbClr>
          </a:solidFill>
          <a:ln w="50800">
            <a:solidFill>
              <a:srgbClr val="C7CEEA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29" name="Image 8" descr="preencoded.png"/>
          <p:cNvPicPr>
            <a:picLocks noChangeAspect="1"/>
          </p:cNvPicPr>
          <p:nvPr/>
        </p:nvPicPr>
        <p:blipFill>
          <a:blip r:embed="rId11"/>
          <a:srcRect t="-10540" b="-10540"/>
          <a:stretch/>
        </p:blipFill>
        <p:spPr>
          <a:xfrm>
            <a:off x="2571293" y="5971946"/>
            <a:ext cx="247802" cy="342900"/>
          </a:xfrm>
          <a:prstGeom prst="rect">
            <a:avLst/>
          </a:prstGeom>
        </p:spPr>
      </p:pic>
      <p:sp>
        <p:nvSpPr>
          <p:cNvPr id="30" name="Text 19"/>
          <p:cNvSpPr txBox="1"/>
          <p:nvPr/>
        </p:nvSpPr>
        <p:spPr>
          <a:xfrm>
            <a:off x="2971800" y="5971946"/>
            <a:ext cx="698235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209B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Every month, 50,000+ children newly identified as stunted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6858000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5333695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-44" r="-44"/>
          <a:stretch/>
        </p:blipFill>
        <p:spPr>
          <a:xfrm>
            <a:off x="10668305" y="5971946"/>
            <a:ext cx="514807" cy="457200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l="-57" r="-57"/>
          <a:stretch/>
        </p:blipFill>
        <p:spPr>
          <a:xfrm>
            <a:off x="11182198" y="6200546"/>
            <a:ext cx="400507" cy="457200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 t="-5600" b="-5600"/>
          <a:stretch/>
        </p:blipFill>
        <p:spPr>
          <a:xfrm>
            <a:off x="609905" y="761695"/>
            <a:ext cx="342900" cy="381305"/>
          </a:xfrm>
          <a:prstGeom prst="rect">
            <a:avLst/>
          </a:prstGeom>
        </p:spPr>
      </p:pic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rcRect t="-5570" b="-5570"/>
          <a:stretch/>
        </p:blipFill>
        <p:spPr>
          <a:xfrm>
            <a:off x="609905" y="5691226"/>
            <a:ext cx="428854" cy="381305"/>
          </a:xfrm>
          <a:prstGeom prst="rect">
            <a:avLst/>
          </a:prstGeom>
        </p:spPr>
      </p:pic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14400" y="495605"/>
            <a:ext cx="457200" cy="457200"/>
          </a:xfrm>
          <a:prstGeom prst="rect">
            <a:avLst/>
          </a:prstGeom>
        </p:spPr>
      </p:pic>
      <p:sp>
        <p:nvSpPr>
          <p:cNvPr id="11" name="Text 4"/>
          <p:cNvSpPr txBox="1"/>
          <p:nvPr/>
        </p:nvSpPr>
        <p:spPr>
          <a:xfrm>
            <a:off x="1600200" y="381305"/>
            <a:ext cx="681045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Challenges at Posyandu 😥</a:t>
            </a:r>
            <a:endParaRPr lang="en-US" sz="3600" dirty="0"/>
          </a:p>
        </p:txBody>
      </p:sp>
      <p:sp>
        <p:nvSpPr>
          <p:cNvPr id="12" name="Text 5"/>
          <p:cNvSpPr txBox="1"/>
          <p:nvPr/>
        </p:nvSpPr>
        <p:spPr>
          <a:xfrm>
            <a:off x="914400" y="1362456"/>
            <a:ext cx="6001207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Current pain points at community health centers:</a:t>
            </a:r>
            <a:endParaRPr lang="en-US" sz="1800" dirty="0"/>
          </a:p>
        </p:txBody>
      </p:sp>
      <p:sp>
        <p:nvSpPr>
          <p:cNvPr id="13" name="Shape 6"/>
          <p:cNvSpPr/>
          <p:nvPr/>
        </p:nvSpPr>
        <p:spPr>
          <a:xfrm>
            <a:off x="914400" y="1867205"/>
            <a:ext cx="3381451" cy="1362456"/>
          </a:xfrm>
          <a:prstGeom prst="roundRect">
            <a:avLst>
              <a:gd name="adj" fmla="val 9387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8"/>
          <a:srcRect t="-5600" b="-5600"/>
          <a:stretch/>
        </p:blipFill>
        <p:spPr>
          <a:xfrm>
            <a:off x="2432304" y="2048256"/>
            <a:ext cx="342900" cy="381305"/>
          </a:xfrm>
          <a:prstGeom prst="rect">
            <a:avLst/>
          </a:prstGeom>
        </p:spPr>
      </p:pic>
      <p:sp>
        <p:nvSpPr>
          <p:cNvPr id="15" name="Shape 7"/>
          <p:cNvSpPr/>
          <p:nvPr/>
        </p:nvSpPr>
        <p:spPr>
          <a:xfrm>
            <a:off x="4483303" y="1867205"/>
            <a:ext cx="3381451" cy="1362456"/>
          </a:xfrm>
          <a:prstGeom prst="roundRect">
            <a:avLst>
              <a:gd name="adj" fmla="val 9387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Text 8"/>
          <p:cNvSpPr txBox="1"/>
          <p:nvPr/>
        </p:nvSpPr>
        <p:spPr>
          <a:xfrm>
            <a:off x="1351483" y="2533802"/>
            <a:ext cx="2662733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EF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Manual Measurements</a:t>
            </a:r>
            <a:endParaRPr lang="en-US" sz="1600" dirty="0"/>
          </a:p>
        </p:txBody>
      </p:sp>
      <p:sp>
        <p:nvSpPr>
          <p:cNvPr id="17" name="Text 9"/>
          <p:cNvSpPr txBox="1"/>
          <p:nvPr/>
        </p:nvSpPr>
        <p:spPr>
          <a:xfrm>
            <a:off x="1388059" y="2819095"/>
            <a:ext cx="25530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Inconsistent, error-prone results</a:t>
            </a:r>
            <a:endParaRPr lang="en-US" sz="12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9"/>
          <a:srcRect t="-5650" b="-5650"/>
          <a:stretch/>
        </p:blipFill>
        <p:spPr>
          <a:xfrm>
            <a:off x="6043270" y="2048256"/>
            <a:ext cx="256946" cy="381305"/>
          </a:xfrm>
          <a:prstGeom prst="rect">
            <a:avLst/>
          </a:prstGeom>
        </p:spPr>
      </p:pic>
      <p:sp>
        <p:nvSpPr>
          <p:cNvPr id="19" name="Shape 10"/>
          <p:cNvSpPr/>
          <p:nvPr/>
        </p:nvSpPr>
        <p:spPr>
          <a:xfrm>
            <a:off x="8052206" y="1867205"/>
            <a:ext cx="3381451" cy="1362456"/>
          </a:xfrm>
          <a:prstGeom prst="roundRect">
            <a:avLst>
              <a:gd name="adj" fmla="val 9387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1"/>
          <p:cNvSpPr/>
          <p:nvPr/>
        </p:nvSpPr>
        <p:spPr>
          <a:xfrm>
            <a:off x="914400" y="3419856"/>
            <a:ext cx="3381451" cy="1591056"/>
          </a:xfrm>
          <a:prstGeom prst="roundRect">
            <a:avLst>
              <a:gd name="adj" fmla="val 6883"/>
            </a:avLst>
          </a:prstGeom>
          <a:solidFill>
            <a:srgbClr val="FFFFFF"/>
          </a:solidFill>
          <a:ln w="50800">
            <a:solidFill>
              <a:srgbClr val="E2F0CB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Text 12"/>
          <p:cNvSpPr txBox="1"/>
          <p:nvPr/>
        </p:nvSpPr>
        <p:spPr>
          <a:xfrm>
            <a:off x="4764024" y="2819095"/>
            <a:ext cx="29343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Data gets lost, hard to track progress</a:t>
            </a:r>
            <a:endParaRPr lang="en-US" sz="1200" dirty="0"/>
          </a:p>
        </p:txBody>
      </p:sp>
      <p:sp>
        <p:nvSpPr>
          <p:cNvPr id="22" name="Text 13"/>
          <p:cNvSpPr txBox="1"/>
          <p:nvPr/>
        </p:nvSpPr>
        <p:spPr>
          <a:xfrm>
            <a:off x="5373929" y="2533802"/>
            <a:ext cx="175747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Paper Records</a:t>
            </a:r>
            <a:endParaRPr lang="en-US" sz="1600" dirty="0"/>
          </a:p>
        </p:txBody>
      </p:sp>
      <p:pic>
        <p:nvPicPr>
          <p:cNvPr id="23" name="Image 7" descr="preencoded.png"/>
          <p:cNvPicPr>
            <a:picLocks noChangeAspect="1"/>
          </p:cNvPicPr>
          <p:nvPr/>
        </p:nvPicPr>
        <p:blipFill>
          <a:blip r:embed="rId10"/>
          <a:srcRect t="-4786" b="-4786"/>
          <a:stretch/>
        </p:blipFill>
        <p:spPr>
          <a:xfrm>
            <a:off x="9588398" y="2048256"/>
            <a:ext cx="304495" cy="381305"/>
          </a:xfrm>
          <a:prstGeom prst="rect">
            <a:avLst/>
          </a:prstGeom>
        </p:spPr>
      </p:pic>
      <p:sp>
        <p:nvSpPr>
          <p:cNvPr id="24" name="Text 14"/>
          <p:cNvSpPr txBox="1"/>
          <p:nvPr/>
        </p:nvSpPr>
        <p:spPr>
          <a:xfrm>
            <a:off x="8654796" y="2819095"/>
            <a:ext cx="22960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 kader handles 50+ children</a:t>
            </a:r>
            <a:endParaRPr lang="en-US" sz="1200" dirty="0"/>
          </a:p>
        </p:txBody>
      </p:sp>
      <p:sp>
        <p:nvSpPr>
          <p:cNvPr id="25" name="Text 15"/>
          <p:cNvSpPr txBox="1"/>
          <p:nvPr/>
        </p:nvSpPr>
        <p:spPr>
          <a:xfrm>
            <a:off x="8888882" y="2533802"/>
            <a:ext cx="1862633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D9770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Kader Overload</a:t>
            </a:r>
            <a:endParaRPr lang="en-US" sz="1600" dirty="0"/>
          </a:p>
        </p:txBody>
      </p:sp>
      <p:pic>
        <p:nvPicPr>
          <p:cNvPr id="26" name="Image 8" descr="preencoded.png"/>
          <p:cNvPicPr>
            <a:picLocks noChangeAspect="1"/>
          </p:cNvPicPr>
          <p:nvPr/>
        </p:nvPicPr>
        <p:blipFill>
          <a:blip r:embed="rId11"/>
          <a:srcRect t="-5650" b="-5650"/>
          <a:stretch/>
        </p:blipFill>
        <p:spPr>
          <a:xfrm>
            <a:off x="2475281" y="3600907"/>
            <a:ext cx="256946" cy="381305"/>
          </a:xfrm>
          <a:prstGeom prst="rect">
            <a:avLst/>
          </a:prstGeom>
        </p:spPr>
      </p:pic>
      <p:sp>
        <p:nvSpPr>
          <p:cNvPr id="27" name="Shape 16"/>
          <p:cNvSpPr/>
          <p:nvPr/>
        </p:nvSpPr>
        <p:spPr>
          <a:xfrm>
            <a:off x="4483303" y="3419856"/>
            <a:ext cx="3381451" cy="1591056"/>
          </a:xfrm>
          <a:prstGeom prst="roundRect">
            <a:avLst>
              <a:gd name="adj" fmla="val 6883"/>
            </a:avLst>
          </a:prstGeom>
          <a:solidFill>
            <a:srgbClr val="FFFFFF"/>
          </a:solidFill>
          <a:ln w="50800">
            <a:solidFill>
              <a:srgbClr val="C7CEEA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Text 17"/>
          <p:cNvSpPr txBox="1"/>
          <p:nvPr/>
        </p:nvSpPr>
        <p:spPr>
          <a:xfrm>
            <a:off x="1476756" y="4371746"/>
            <a:ext cx="23719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Stunting identified too late for treatment</a:t>
            </a:r>
            <a:endParaRPr lang="en-US" sz="1200" dirty="0"/>
          </a:p>
        </p:txBody>
      </p:sp>
      <p:sp>
        <p:nvSpPr>
          <p:cNvPr id="29" name="Text 18"/>
          <p:cNvSpPr txBox="1"/>
          <p:nvPr/>
        </p:nvSpPr>
        <p:spPr>
          <a:xfrm>
            <a:off x="4881067" y="4371746"/>
            <a:ext cx="270571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Measuring equipment inaccurate, outdated</a:t>
            </a:r>
            <a:endParaRPr lang="en-US" sz="1200" dirty="0"/>
          </a:p>
        </p:txBody>
      </p:sp>
      <p:sp>
        <p:nvSpPr>
          <p:cNvPr id="30" name="Text 19"/>
          <p:cNvSpPr txBox="1"/>
          <p:nvPr/>
        </p:nvSpPr>
        <p:spPr>
          <a:xfrm>
            <a:off x="1792224" y="4086454"/>
            <a:ext cx="178673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5966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Late Detection</a:t>
            </a:r>
            <a:endParaRPr lang="en-US" sz="1600" dirty="0"/>
          </a:p>
        </p:txBody>
      </p:sp>
      <p:pic>
        <p:nvPicPr>
          <p:cNvPr id="31" name="Image 9" descr="preencoded.png"/>
          <p:cNvPicPr>
            <a:picLocks noChangeAspect="1"/>
          </p:cNvPicPr>
          <p:nvPr/>
        </p:nvPicPr>
        <p:blipFill>
          <a:blip r:embed="rId12"/>
          <a:srcRect t="-5600" b="-5600"/>
          <a:stretch/>
        </p:blipFill>
        <p:spPr>
          <a:xfrm>
            <a:off x="6000293" y="3600907"/>
            <a:ext cx="342900" cy="381305"/>
          </a:xfrm>
          <a:prstGeom prst="rect">
            <a:avLst/>
          </a:prstGeom>
        </p:spPr>
      </p:pic>
      <p:sp>
        <p:nvSpPr>
          <p:cNvPr id="32" name="Text 20"/>
          <p:cNvSpPr txBox="1"/>
          <p:nvPr/>
        </p:nvSpPr>
        <p:spPr>
          <a:xfrm>
            <a:off x="5440680" y="4086454"/>
            <a:ext cx="1624889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563E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Limited Tools</a:t>
            </a:r>
            <a:endParaRPr lang="en-US" sz="1600" dirty="0"/>
          </a:p>
        </p:txBody>
      </p:sp>
      <p:sp>
        <p:nvSpPr>
          <p:cNvPr id="33" name="Shape 21"/>
          <p:cNvSpPr/>
          <p:nvPr/>
        </p:nvSpPr>
        <p:spPr>
          <a:xfrm>
            <a:off x="914400" y="5315407"/>
            <a:ext cx="10515600" cy="875995"/>
          </a:xfrm>
          <a:prstGeom prst="roundRect">
            <a:avLst>
              <a:gd name="adj" fmla="val 22692"/>
            </a:avLst>
          </a:prstGeom>
          <a:solidFill>
            <a:srgbClr val="FFFFFF">
              <a:alpha val="80000"/>
            </a:srgbClr>
          </a:solidFill>
          <a:ln w="50800">
            <a:solidFill>
              <a:srgbClr val="C7CEEA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34" name="Image 10" descr="preencoded.png"/>
          <p:cNvPicPr>
            <a:picLocks noChangeAspect="1"/>
          </p:cNvPicPr>
          <p:nvPr/>
        </p:nvPicPr>
        <p:blipFill>
          <a:blip r:embed="rId13"/>
          <a:srcRect t="-10540" b="-10540"/>
          <a:stretch/>
        </p:blipFill>
        <p:spPr>
          <a:xfrm>
            <a:off x="1143000" y="5581498"/>
            <a:ext cx="247802" cy="342900"/>
          </a:xfrm>
          <a:prstGeom prst="rect">
            <a:avLst/>
          </a:prstGeom>
        </p:spPr>
      </p:pic>
      <p:sp>
        <p:nvSpPr>
          <p:cNvPr id="35" name="Text 22"/>
          <p:cNvSpPr txBox="1"/>
          <p:nvPr/>
        </p:nvSpPr>
        <p:spPr>
          <a:xfrm>
            <a:off x="1543507" y="5495544"/>
            <a:ext cx="7892186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i="1" dirty="0">
                <a:solidFill>
                  <a:srgbClr val="6930C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"When we measure 50 children by hand, errors happen. We need better tools to help these children."</a:t>
            </a:r>
            <a:endParaRPr lang="en-US" sz="1300" dirty="0"/>
          </a:p>
        </p:txBody>
      </p:sp>
      <p:sp>
        <p:nvSpPr>
          <p:cNvPr id="36" name="Text 23"/>
          <p:cNvSpPr txBox="1"/>
          <p:nvPr/>
        </p:nvSpPr>
        <p:spPr>
          <a:xfrm>
            <a:off x="9415577" y="5562295"/>
            <a:ext cx="1757477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i="1" dirty="0">
                <a:solidFill>
                  <a:srgbClr val="6930C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- Posyandu Kader, West Java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239305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7239305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5715000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-688" r="-688"/>
          <a:stretch/>
        </p:blipFill>
        <p:spPr>
          <a:xfrm>
            <a:off x="11220602" y="6476695"/>
            <a:ext cx="362102" cy="571500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t="-5452" b="-5452"/>
          <a:stretch/>
        </p:blipFill>
        <p:spPr>
          <a:xfrm>
            <a:off x="609905" y="609905"/>
            <a:ext cx="171907" cy="381305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 t="-5600" b="-5600"/>
          <a:stretch/>
        </p:blipFill>
        <p:spPr>
          <a:xfrm>
            <a:off x="609905" y="6072530"/>
            <a:ext cx="342900" cy="381305"/>
          </a:xfrm>
          <a:prstGeom prst="rect">
            <a:avLst/>
          </a:prstGeom>
        </p:spPr>
      </p:pic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14400" y="838505"/>
            <a:ext cx="342900" cy="457200"/>
          </a:xfrm>
          <a:prstGeom prst="rect">
            <a:avLst/>
          </a:prstGeom>
        </p:spPr>
      </p:pic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7"/>
          <a:srcRect t="-5570" b="-5570"/>
          <a:stretch/>
        </p:blipFill>
        <p:spPr>
          <a:xfrm>
            <a:off x="1410005" y="875995"/>
            <a:ext cx="428854" cy="381305"/>
          </a:xfrm>
          <a:prstGeom prst="rect">
            <a:avLst/>
          </a:prstGeom>
        </p:spPr>
      </p:pic>
      <p:sp>
        <p:nvSpPr>
          <p:cNvPr id="11" name="Text 4"/>
          <p:cNvSpPr txBox="1"/>
          <p:nvPr/>
        </p:nvSpPr>
        <p:spPr>
          <a:xfrm>
            <a:off x="2066544" y="381305"/>
            <a:ext cx="9706356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Solution Overview: AI Posyandu Buddy 💡🤖</a:t>
            </a:r>
            <a:endParaRPr lang="en-US" sz="3600" dirty="0"/>
          </a:p>
        </p:txBody>
      </p:sp>
      <p:sp>
        <p:nvSpPr>
          <p:cNvPr id="12" name="Shape 5"/>
          <p:cNvSpPr/>
          <p:nvPr/>
        </p:nvSpPr>
        <p:spPr>
          <a:xfrm>
            <a:off x="2579522" y="1981505"/>
            <a:ext cx="7191756" cy="761695"/>
          </a:xfrm>
          <a:prstGeom prst="roundRect">
            <a:avLst>
              <a:gd name="adj" fmla="val 30012"/>
            </a:avLst>
          </a:prstGeom>
          <a:solidFill>
            <a:srgbClr val="FFFFFF">
              <a:alpha val="80000"/>
            </a:srgbClr>
          </a:solidFill>
          <a:ln w="50800">
            <a:solidFill>
              <a:srgbClr val="C7CEEA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808122" y="2200046"/>
            <a:ext cx="304495" cy="304495"/>
          </a:xfrm>
          <a:prstGeom prst="rect">
            <a:avLst/>
          </a:prstGeom>
        </p:spPr>
      </p:pic>
      <p:sp>
        <p:nvSpPr>
          <p:cNvPr id="14" name="Text 6"/>
          <p:cNvSpPr txBox="1"/>
          <p:nvPr/>
        </p:nvSpPr>
        <p:spPr>
          <a:xfrm>
            <a:off x="3226918" y="2171700"/>
            <a:ext cx="6544361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7209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One Photo → Instant Height Estimation</a:t>
            </a:r>
            <a:endParaRPr lang="en-US" sz="2400" dirty="0"/>
          </a:p>
        </p:txBody>
      </p:sp>
      <p:sp>
        <p:nvSpPr>
          <p:cNvPr id="15" name="Shape 7"/>
          <p:cNvSpPr/>
          <p:nvPr/>
        </p:nvSpPr>
        <p:spPr>
          <a:xfrm>
            <a:off x="914400" y="3047695"/>
            <a:ext cx="5143500" cy="1399946"/>
          </a:xfrm>
          <a:prstGeom prst="roundRect">
            <a:avLst>
              <a:gd name="adj" fmla="val 8887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8"/>
          <p:cNvSpPr/>
          <p:nvPr/>
        </p:nvSpPr>
        <p:spPr>
          <a:xfrm>
            <a:off x="6286500" y="4677156"/>
            <a:ext cx="5143500" cy="1399946"/>
          </a:xfrm>
          <a:prstGeom prst="roundRect">
            <a:avLst>
              <a:gd name="adj" fmla="val 8887"/>
            </a:avLst>
          </a:prstGeom>
          <a:solidFill>
            <a:srgbClr val="FFFFFF"/>
          </a:solidFill>
          <a:ln w="50800">
            <a:solidFill>
              <a:srgbClr val="E2F0CB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9"/>
          <p:cNvSpPr txBox="1"/>
          <p:nvPr/>
        </p:nvSpPr>
        <p:spPr>
          <a:xfrm>
            <a:off x="2599639" y="3258007"/>
            <a:ext cx="193852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563E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Mobile-first App</a:t>
            </a:r>
            <a:endParaRPr lang="en-US" sz="1600" dirty="0"/>
          </a:p>
        </p:txBody>
      </p:sp>
      <p:sp>
        <p:nvSpPr>
          <p:cNvPr id="18" name="Text 10"/>
          <p:cNvSpPr txBox="1"/>
          <p:nvPr/>
        </p:nvSpPr>
        <p:spPr>
          <a:xfrm>
            <a:off x="1923898" y="3543300"/>
            <a:ext cx="32388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Designed specifically for Posyandu kader</a:t>
            </a:r>
            <a:endParaRPr lang="en-US" sz="1200" dirty="0"/>
          </a:p>
        </p:txBody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9"/>
          <a:srcRect t="-5650" b="-5650"/>
          <a:stretch/>
        </p:blipFill>
        <p:spPr>
          <a:xfrm>
            <a:off x="3357677" y="3886200"/>
            <a:ext cx="256946" cy="381305"/>
          </a:xfrm>
          <a:prstGeom prst="rect">
            <a:avLst/>
          </a:prstGeom>
        </p:spPr>
      </p:pic>
      <p:sp>
        <p:nvSpPr>
          <p:cNvPr id="20" name="Shape 11"/>
          <p:cNvSpPr/>
          <p:nvPr/>
        </p:nvSpPr>
        <p:spPr>
          <a:xfrm>
            <a:off x="6286500" y="3047695"/>
            <a:ext cx="5143500" cy="1399946"/>
          </a:xfrm>
          <a:prstGeom prst="roundRect">
            <a:avLst>
              <a:gd name="adj" fmla="val 8887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2"/>
          <p:cNvSpPr/>
          <p:nvPr/>
        </p:nvSpPr>
        <p:spPr>
          <a:xfrm>
            <a:off x="914400" y="4677156"/>
            <a:ext cx="5143500" cy="1399946"/>
          </a:xfrm>
          <a:prstGeom prst="roundRect">
            <a:avLst>
              <a:gd name="adj" fmla="val 8887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Text 13"/>
          <p:cNvSpPr txBox="1"/>
          <p:nvPr/>
        </p:nvSpPr>
        <p:spPr>
          <a:xfrm>
            <a:off x="7424014" y="3543300"/>
            <a:ext cx="29910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Smart anthropometry measurements</a:t>
            </a:r>
            <a:endParaRPr lang="en-US" sz="1200" dirty="0"/>
          </a:p>
        </p:txBody>
      </p:sp>
      <p:sp>
        <p:nvSpPr>
          <p:cNvPr id="23" name="Text 14"/>
          <p:cNvSpPr txBox="1"/>
          <p:nvPr/>
        </p:nvSpPr>
        <p:spPr>
          <a:xfrm>
            <a:off x="7710221" y="3258007"/>
            <a:ext cx="2462479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5966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 Vision Technology</a:t>
            </a:r>
            <a:endParaRPr lang="en-US" sz="1600" dirty="0"/>
          </a:p>
        </p:txBody>
      </p:sp>
      <p:pic>
        <p:nvPicPr>
          <p:cNvPr id="24" name="Image 7" descr="preencoded.png"/>
          <p:cNvPicPr>
            <a:picLocks noChangeAspect="1"/>
          </p:cNvPicPr>
          <p:nvPr/>
        </p:nvPicPr>
        <p:blipFill>
          <a:blip r:embed="rId10"/>
          <a:srcRect t="-4933" b="-4933"/>
          <a:stretch/>
        </p:blipFill>
        <p:spPr>
          <a:xfrm>
            <a:off x="8663026" y="3886200"/>
            <a:ext cx="390449" cy="381305"/>
          </a:xfrm>
          <a:prstGeom prst="rect">
            <a:avLst/>
          </a:prstGeom>
        </p:spPr>
      </p:pic>
      <p:sp>
        <p:nvSpPr>
          <p:cNvPr id="25" name="Text 15"/>
          <p:cNvSpPr txBox="1"/>
          <p:nvPr/>
        </p:nvSpPr>
        <p:spPr>
          <a:xfrm>
            <a:off x="2035454" y="5171846"/>
            <a:ext cx="30202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Works without internet + auto tracking</a:t>
            </a:r>
            <a:endParaRPr lang="en-US" sz="1200" dirty="0"/>
          </a:p>
        </p:txBody>
      </p:sp>
      <p:sp>
        <p:nvSpPr>
          <p:cNvPr id="26" name="Text 16"/>
          <p:cNvSpPr txBox="1"/>
          <p:nvPr/>
        </p:nvSpPr>
        <p:spPr>
          <a:xfrm>
            <a:off x="2536546" y="4886554"/>
            <a:ext cx="206288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Offline Capability</a:t>
            </a:r>
            <a:endParaRPr lang="en-US" sz="1600" dirty="0"/>
          </a:p>
        </p:txBody>
      </p:sp>
      <p:pic>
        <p:nvPicPr>
          <p:cNvPr id="27" name="Image 8" descr="preencoded.png"/>
          <p:cNvPicPr>
            <a:picLocks noChangeAspect="1"/>
          </p:cNvPicPr>
          <p:nvPr/>
        </p:nvPicPr>
        <p:blipFill>
          <a:blip r:embed="rId11"/>
          <a:srcRect t="-5570" b="-5570"/>
          <a:stretch/>
        </p:blipFill>
        <p:spPr>
          <a:xfrm>
            <a:off x="3271723" y="5514746"/>
            <a:ext cx="428854" cy="381305"/>
          </a:xfrm>
          <a:prstGeom prst="rect">
            <a:avLst/>
          </a:prstGeom>
        </p:spPr>
      </p:pic>
      <p:sp>
        <p:nvSpPr>
          <p:cNvPr id="28" name="Text 17"/>
          <p:cNvSpPr txBox="1"/>
          <p:nvPr/>
        </p:nvSpPr>
        <p:spPr>
          <a:xfrm>
            <a:off x="7545629" y="5171846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Early warnings &amp; parent education</a:t>
            </a:r>
            <a:endParaRPr lang="en-US" sz="1200" dirty="0"/>
          </a:p>
        </p:txBody>
      </p:sp>
      <p:sp>
        <p:nvSpPr>
          <p:cNvPr id="29" name="Text 18"/>
          <p:cNvSpPr txBox="1"/>
          <p:nvPr/>
        </p:nvSpPr>
        <p:spPr>
          <a:xfrm>
            <a:off x="8059522" y="4886554"/>
            <a:ext cx="175747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DB277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Fun Education</a:t>
            </a:r>
            <a:endParaRPr lang="en-US" sz="1600" dirty="0"/>
          </a:p>
        </p:txBody>
      </p:sp>
      <p:pic>
        <p:nvPicPr>
          <p:cNvPr id="30" name="Image 9" descr="preencoded.png"/>
          <p:cNvPicPr>
            <a:picLocks noChangeAspect="1"/>
          </p:cNvPicPr>
          <p:nvPr/>
        </p:nvPicPr>
        <p:blipFill>
          <a:blip r:embed="rId12"/>
          <a:srcRect t="-5570" b="-5570"/>
          <a:stretch/>
        </p:blipFill>
        <p:spPr>
          <a:xfrm>
            <a:off x="8643823" y="5514746"/>
            <a:ext cx="428854" cy="381305"/>
          </a:xfrm>
          <a:prstGeom prst="rect">
            <a:avLst/>
          </a:prstGeom>
        </p:spPr>
      </p:pic>
      <p:sp>
        <p:nvSpPr>
          <p:cNvPr id="31" name="Shape 19"/>
          <p:cNvSpPr/>
          <p:nvPr/>
        </p:nvSpPr>
        <p:spPr>
          <a:xfrm>
            <a:off x="1938528" y="6534302"/>
            <a:ext cx="8467344" cy="705002"/>
          </a:xfrm>
          <a:prstGeom prst="roundRect">
            <a:avLst>
              <a:gd name="adj" fmla="val 35055"/>
            </a:avLst>
          </a:prstGeom>
          <a:solidFill>
            <a:srgbClr val="FFFFFF">
              <a:alpha val="80000"/>
            </a:srgbClr>
          </a:solidFill>
          <a:ln w="50800">
            <a:solidFill>
              <a:srgbClr val="FFB7B2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32" name="Image 10" descr="preencoded.png"/>
          <p:cNvPicPr>
            <a:picLocks noChangeAspect="1"/>
          </p:cNvPicPr>
          <p:nvPr/>
        </p:nvPicPr>
        <p:blipFill>
          <a:blip r:embed="rId13"/>
          <a:srcRect t="-8594" b="-8594"/>
          <a:stretch/>
        </p:blipFill>
        <p:spPr>
          <a:xfrm>
            <a:off x="2167128" y="6715354"/>
            <a:ext cx="219456" cy="342900"/>
          </a:xfrm>
          <a:prstGeom prst="rect">
            <a:avLst/>
          </a:prstGeom>
        </p:spPr>
      </p:pic>
      <p:sp>
        <p:nvSpPr>
          <p:cNvPr id="33" name="Text 20"/>
          <p:cNvSpPr txBox="1"/>
          <p:nvPr/>
        </p:nvSpPr>
        <p:spPr>
          <a:xfrm>
            <a:off x="2538374" y="6715354"/>
            <a:ext cx="781080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6B6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First AI anthropometry for Posyandu - 3× faster &amp; more accurate!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6858000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5333695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-469" r="-469"/>
          <a:stretch/>
        </p:blipFill>
        <p:spPr>
          <a:xfrm>
            <a:off x="11458346" y="6133795"/>
            <a:ext cx="504749" cy="571500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t="-4786" b="-4786"/>
          <a:stretch/>
        </p:blipFill>
        <p:spPr>
          <a:xfrm>
            <a:off x="609905" y="381305"/>
            <a:ext cx="304495" cy="381305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 t="-5600" b="-5600"/>
          <a:stretch/>
        </p:blipFill>
        <p:spPr>
          <a:xfrm>
            <a:off x="609905" y="5691226"/>
            <a:ext cx="342900" cy="381305"/>
          </a:xfrm>
          <a:prstGeom prst="rect">
            <a:avLst/>
          </a:prstGeom>
        </p:spPr>
      </p:pic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rcRect l="-44" r="-44"/>
          <a:stretch/>
        </p:blipFill>
        <p:spPr>
          <a:xfrm>
            <a:off x="914400" y="495605"/>
            <a:ext cx="514807" cy="457200"/>
          </a:xfrm>
          <a:prstGeom prst="rect">
            <a:avLst/>
          </a:prstGeom>
        </p:spPr>
      </p:pic>
      <p:sp>
        <p:nvSpPr>
          <p:cNvPr id="10" name="Text 4"/>
          <p:cNvSpPr txBox="1"/>
          <p:nvPr/>
        </p:nvSpPr>
        <p:spPr>
          <a:xfrm>
            <a:off x="1657807" y="381305"/>
            <a:ext cx="7944307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Features &amp; Unique Value 🌟</a:t>
            </a:r>
            <a:endParaRPr lang="en-US" sz="3600" dirty="0"/>
          </a:p>
        </p:txBody>
      </p:sp>
      <p:sp>
        <p:nvSpPr>
          <p:cNvPr id="11" name="Text 5"/>
          <p:cNvSpPr txBox="1"/>
          <p:nvPr/>
        </p:nvSpPr>
        <p:spPr>
          <a:xfrm>
            <a:off x="914400" y="1362456"/>
            <a:ext cx="4144061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Smart tools for healthier children!</a:t>
            </a:r>
            <a:endParaRPr lang="en-US" sz="1800" dirty="0"/>
          </a:p>
        </p:txBody>
      </p:sp>
      <p:sp>
        <p:nvSpPr>
          <p:cNvPr id="12" name="Shape 6"/>
          <p:cNvSpPr/>
          <p:nvPr/>
        </p:nvSpPr>
        <p:spPr>
          <a:xfrm>
            <a:off x="914400" y="1904695"/>
            <a:ext cx="3353105" cy="1505102"/>
          </a:xfrm>
          <a:prstGeom prst="roundRect">
            <a:avLst>
              <a:gd name="adj" fmla="val 7690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2419502" y="2085746"/>
            <a:ext cx="342900" cy="342900"/>
          </a:xfrm>
          <a:prstGeom prst="rect">
            <a:avLst/>
          </a:prstGeom>
        </p:spPr>
      </p:pic>
      <p:sp>
        <p:nvSpPr>
          <p:cNvPr id="14" name="Shape 7"/>
          <p:cNvSpPr/>
          <p:nvPr/>
        </p:nvSpPr>
        <p:spPr>
          <a:xfrm>
            <a:off x="4496105" y="1904695"/>
            <a:ext cx="3353105" cy="1505102"/>
          </a:xfrm>
          <a:prstGeom prst="roundRect">
            <a:avLst>
              <a:gd name="adj" fmla="val 7690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8"/>
          <p:cNvSpPr txBox="1"/>
          <p:nvPr/>
        </p:nvSpPr>
        <p:spPr>
          <a:xfrm>
            <a:off x="1662379" y="2533802"/>
            <a:ext cx="1986077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DB277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Smart Photo Capture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1317650" y="2829154"/>
            <a:ext cx="2653589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Take a photo of child with A4 paper as reference object</a:t>
            </a:r>
            <a:endParaRPr lang="en-US" sz="1000" dirty="0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8"/>
          <a:srcRect l="-133" r="-133"/>
          <a:stretch/>
        </p:blipFill>
        <p:spPr>
          <a:xfrm>
            <a:off x="6086246" y="2085746"/>
            <a:ext cx="171907" cy="342900"/>
          </a:xfrm>
          <a:prstGeom prst="rect">
            <a:avLst/>
          </a:prstGeom>
        </p:spPr>
      </p:pic>
      <p:sp>
        <p:nvSpPr>
          <p:cNvPr id="18" name="Shape 10"/>
          <p:cNvSpPr/>
          <p:nvPr/>
        </p:nvSpPr>
        <p:spPr>
          <a:xfrm>
            <a:off x="8076895" y="1904695"/>
            <a:ext cx="3353105" cy="1505102"/>
          </a:xfrm>
          <a:prstGeom prst="roundRect">
            <a:avLst>
              <a:gd name="adj" fmla="val 7690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1"/>
          <p:cNvSpPr/>
          <p:nvPr/>
        </p:nvSpPr>
        <p:spPr>
          <a:xfrm>
            <a:off x="914400" y="3638398"/>
            <a:ext cx="3353105" cy="1505102"/>
          </a:xfrm>
          <a:prstGeom prst="roundRect">
            <a:avLst>
              <a:gd name="adj" fmla="val 7690"/>
            </a:avLst>
          </a:prstGeom>
          <a:solidFill>
            <a:srgbClr val="FFFFFF"/>
          </a:solidFill>
          <a:ln w="50800">
            <a:solidFill>
              <a:srgbClr val="E2F0CB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Text 12"/>
          <p:cNvSpPr txBox="1"/>
          <p:nvPr/>
        </p:nvSpPr>
        <p:spPr>
          <a:xfrm>
            <a:off x="4732934" y="2829154"/>
            <a:ext cx="2986430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Instant &amp; accurate height estimation within ±2cm</a:t>
            </a:r>
            <a:endParaRPr lang="en-US" sz="1000" dirty="0"/>
          </a:p>
        </p:txBody>
      </p:sp>
      <p:sp>
        <p:nvSpPr>
          <p:cNvPr id="21" name="Text 13"/>
          <p:cNvSpPr txBox="1"/>
          <p:nvPr/>
        </p:nvSpPr>
        <p:spPr>
          <a:xfrm>
            <a:off x="5126126" y="2533802"/>
            <a:ext cx="22247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Accurate Measurement</a:t>
            </a:r>
            <a:endParaRPr lang="en-US" sz="1300" dirty="0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581998" y="2085746"/>
            <a:ext cx="342900" cy="342900"/>
          </a:xfrm>
          <a:prstGeom prst="rect">
            <a:avLst/>
          </a:prstGeom>
        </p:spPr>
      </p:pic>
      <p:sp>
        <p:nvSpPr>
          <p:cNvPr id="23" name="Text 14"/>
          <p:cNvSpPr txBox="1"/>
          <p:nvPr/>
        </p:nvSpPr>
        <p:spPr>
          <a:xfrm>
            <a:off x="8323783" y="2829154"/>
            <a:ext cx="2967228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Interactive growth chart tracking with WHO standards</a:t>
            </a:r>
            <a:endParaRPr lang="en-US" sz="1000" dirty="0"/>
          </a:p>
        </p:txBody>
      </p:sp>
      <p:sp>
        <p:nvSpPr>
          <p:cNvPr id="24" name="Text 15"/>
          <p:cNvSpPr txBox="1"/>
          <p:nvPr/>
        </p:nvSpPr>
        <p:spPr>
          <a:xfrm>
            <a:off x="8836762" y="2533802"/>
            <a:ext cx="196778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D9770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Growth Visualization</a:t>
            </a:r>
            <a:endParaRPr lang="en-US" sz="130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10"/>
          <a:srcRect l="-607" r="-607"/>
          <a:stretch/>
        </p:blipFill>
        <p:spPr>
          <a:xfrm>
            <a:off x="2395728" y="3819449"/>
            <a:ext cx="390449" cy="342900"/>
          </a:xfrm>
          <a:prstGeom prst="rect">
            <a:avLst/>
          </a:prstGeom>
        </p:spPr>
      </p:pic>
      <p:sp>
        <p:nvSpPr>
          <p:cNvPr id="26" name="Shape 16"/>
          <p:cNvSpPr/>
          <p:nvPr/>
        </p:nvSpPr>
        <p:spPr>
          <a:xfrm>
            <a:off x="4496105" y="3638398"/>
            <a:ext cx="3353105" cy="1505102"/>
          </a:xfrm>
          <a:prstGeom prst="roundRect">
            <a:avLst>
              <a:gd name="adj" fmla="val 7690"/>
            </a:avLst>
          </a:prstGeom>
          <a:solidFill>
            <a:srgbClr val="FFFFFF"/>
          </a:solidFill>
          <a:ln w="50800">
            <a:solidFill>
              <a:srgbClr val="B5EAD7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17"/>
          <p:cNvSpPr/>
          <p:nvPr/>
        </p:nvSpPr>
        <p:spPr>
          <a:xfrm>
            <a:off x="8076895" y="3638398"/>
            <a:ext cx="3353105" cy="1505102"/>
          </a:xfrm>
          <a:prstGeom prst="roundRect">
            <a:avLst>
              <a:gd name="adj" fmla="val 7690"/>
            </a:avLst>
          </a:prstGeom>
          <a:solidFill>
            <a:srgbClr val="FFFFFF"/>
          </a:solidFill>
          <a:ln w="50800">
            <a:solidFill>
              <a:srgbClr val="C7CEEA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Text 18"/>
          <p:cNvSpPr txBox="1"/>
          <p:nvPr/>
        </p:nvSpPr>
        <p:spPr>
          <a:xfrm>
            <a:off x="1100938" y="4562856"/>
            <a:ext cx="3081528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Digital records with automatic data saving &amp; history</a:t>
            </a:r>
            <a:endParaRPr lang="en-US" sz="1000" dirty="0"/>
          </a:p>
        </p:txBody>
      </p:sp>
      <p:sp>
        <p:nvSpPr>
          <p:cNvPr id="29" name="Text 19"/>
          <p:cNvSpPr txBox="1"/>
          <p:nvPr/>
        </p:nvSpPr>
        <p:spPr>
          <a:xfrm>
            <a:off x="4939589" y="4562856"/>
            <a:ext cx="2567635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Early warning system for stunting risk detection</a:t>
            </a:r>
            <a:endParaRPr lang="en-US" sz="1000" dirty="0"/>
          </a:p>
        </p:txBody>
      </p:sp>
      <p:sp>
        <p:nvSpPr>
          <p:cNvPr id="30" name="Text 20"/>
          <p:cNvSpPr txBox="1"/>
          <p:nvPr/>
        </p:nvSpPr>
        <p:spPr>
          <a:xfrm>
            <a:off x="2013509" y="4267505"/>
            <a:ext cx="129113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5966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Child Profiles</a:t>
            </a:r>
            <a:endParaRPr lang="en-US" sz="13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001207" y="3819449"/>
            <a:ext cx="342900" cy="342900"/>
          </a:xfrm>
          <a:prstGeom prst="rect">
            <a:avLst/>
          </a:prstGeom>
        </p:spPr>
      </p:pic>
      <p:sp>
        <p:nvSpPr>
          <p:cNvPr id="32" name="Text 21"/>
          <p:cNvSpPr txBox="1"/>
          <p:nvPr/>
        </p:nvSpPr>
        <p:spPr>
          <a:xfrm>
            <a:off x="8287207" y="4562856"/>
            <a:ext cx="30339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Nutrition tips &amp; child development guidance</a:t>
            </a:r>
            <a:endParaRPr lang="en-US" sz="1000" dirty="0"/>
          </a:p>
        </p:txBody>
      </p:sp>
      <p:sp>
        <p:nvSpPr>
          <p:cNvPr id="33" name="Text 22"/>
          <p:cNvSpPr txBox="1"/>
          <p:nvPr/>
        </p:nvSpPr>
        <p:spPr>
          <a:xfrm>
            <a:off x="5513832" y="4267505"/>
            <a:ext cx="14529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Stunting Alerts</a:t>
            </a:r>
            <a:endParaRPr lang="en-US" sz="1300" dirty="0"/>
          </a:p>
        </p:txBody>
      </p:sp>
      <p:pic>
        <p:nvPicPr>
          <p:cNvPr id="34" name="Image 9" descr="preencoded.png"/>
          <p:cNvPicPr>
            <a:picLocks noChangeAspect="1"/>
          </p:cNvPicPr>
          <p:nvPr/>
        </p:nvPicPr>
        <p:blipFill>
          <a:blip r:embed="rId12"/>
          <a:srcRect l="-27" r="-27"/>
          <a:stretch/>
        </p:blipFill>
        <p:spPr>
          <a:xfrm>
            <a:off x="9539021" y="3819449"/>
            <a:ext cx="428854" cy="342900"/>
          </a:xfrm>
          <a:prstGeom prst="rect">
            <a:avLst/>
          </a:prstGeom>
        </p:spPr>
      </p:pic>
      <p:sp>
        <p:nvSpPr>
          <p:cNvPr id="35" name="Text 23"/>
          <p:cNvSpPr txBox="1"/>
          <p:nvPr/>
        </p:nvSpPr>
        <p:spPr>
          <a:xfrm>
            <a:off x="8996782" y="4267505"/>
            <a:ext cx="1643177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7C3AE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Parent Education</a:t>
            </a:r>
            <a:endParaRPr lang="en-US" sz="1300" dirty="0"/>
          </a:p>
        </p:txBody>
      </p:sp>
      <p:sp>
        <p:nvSpPr>
          <p:cNvPr id="36" name="Shape 24"/>
          <p:cNvSpPr/>
          <p:nvPr/>
        </p:nvSpPr>
        <p:spPr>
          <a:xfrm>
            <a:off x="3222346" y="5524805"/>
            <a:ext cx="5905195" cy="647395"/>
          </a:xfrm>
          <a:prstGeom prst="roundRect">
            <a:avLst>
              <a:gd name="adj" fmla="val 24925"/>
            </a:avLst>
          </a:prstGeom>
          <a:solidFill>
            <a:srgbClr val="FFFFFF"/>
          </a:solidFill>
          <a:ln w="50800">
            <a:solidFill>
              <a:srgbClr val="93C5FD"/>
            </a:solidFill>
            <a:prstDash val="solid"/>
          </a:ln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pic>
        <p:nvPicPr>
          <p:cNvPr id="37" name="Image 10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3412541" y="5753405"/>
            <a:ext cx="190195" cy="190195"/>
          </a:xfrm>
          <a:prstGeom prst="rect">
            <a:avLst/>
          </a:prstGeom>
        </p:spPr>
      </p:pic>
      <p:sp>
        <p:nvSpPr>
          <p:cNvPr id="38" name="Text 25"/>
          <p:cNvSpPr txBox="1"/>
          <p:nvPr/>
        </p:nvSpPr>
        <p:spPr>
          <a:xfrm>
            <a:off x="3717036" y="5715000"/>
            <a:ext cx="536295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7C3AE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Works offline! Perfect for remote Posyandu locations!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6858000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5333695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t="-5570" b="-5570"/>
          <a:stretch/>
        </p:blipFill>
        <p:spPr>
          <a:xfrm>
            <a:off x="609905" y="381305"/>
            <a:ext cx="428854" cy="381305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t="-5570" b="-5570"/>
          <a:stretch/>
        </p:blipFill>
        <p:spPr>
          <a:xfrm>
            <a:off x="761695" y="5691226"/>
            <a:ext cx="428854" cy="381305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1468405" y="6010351"/>
            <a:ext cx="342900" cy="457200"/>
          </a:xfrm>
          <a:prstGeom prst="rect">
            <a:avLst/>
          </a:prstGeom>
        </p:spPr>
      </p:pic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14400" y="495605"/>
            <a:ext cx="457200" cy="457200"/>
          </a:xfrm>
          <a:prstGeom prst="rect">
            <a:avLst/>
          </a:prstGeom>
        </p:spPr>
      </p:pic>
      <p:sp>
        <p:nvSpPr>
          <p:cNvPr id="10" name="Text 4"/>
          <p:cNvSpPr txBox="1"/>
          <p:nvPr/>
        </p:nvSpPr>
        <p:spPr>
          <a:xfrm>
            <a:off x="1600200" y="381305"/>
            <a:ext cx="6229807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 Technical Magic! 🛠️✨</a:t>
            </a:r>
            <a:endParaRPr lang="en-US" sz="3600" dirty="0"/>
          </a:p>
        </p:txBody>
      </p:sp>
      <p:sp>
        <p:nvSpPr>
          <p:cNvPr id="11" name="Text 5"/>
          <p:cNvSpPr txBox="1"/>
          <p:nvPr/>
        </p:nvSpPr>
        <p:spPr>
          <a:xfrm>
            <a:off x="914400" y="1362456"/>
            <a:ext cx="2315261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How Our AI Works:</a:t>
            </a:r>
            <a:endParaRPr lang="en-US" sz="1800" dirty="0"/>
          </a:p>
        </p:txBody>
      </p:sp>
      <p:sp>
        <p:nvSpPr>
          <p:cNvPr id="12" name="Shape 6"/>
          <p:cNvSpPr/>
          <p:nvPr/>
        </p:nvSpPr>
        <p:spPr>
          <a:xfrm>
            <a:off x="914400" y="1828800"/>
            <a:ext cx="1438351" cy="11430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rcRect t="-9904" b="-9904"/>
          <a:stretch/>
        </p:blipFill>
        <p:spPr>
          <a:xfrm>
            <a:off x="1490472" y="1981505"/>
            <a:ext cx="286207" cy="342900"/>
          </a:xfrm>
          <a:prstGeom prst="rect">
            <a:avLst/>
          </a:prstGeom>
        </p:spPr>
      </p:pic>
      <p:sp>
        <p:nvSpPr>
          <p:cNvPr id="14" name="Text 7"/>
          <p:cNvSpPr txBox="1"/>
          <p:nvPr/>
        </p:nvSpPr>
        <p:spPr>
          <a:xfrm>
            <a:off x="1067105" y="2400300"/>
            <a:ext cx="12481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Photo Capture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1080821" y="2628900"/>
            <a:ext cx="12152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Child + A4 Paper</a:t>
            </a:r>
            <a:endParaRPr lang="en-US" sz="10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8"/>
          <a:srcRect t="-530" b="-530"/>
          <a:stretch/>
        </p:blipFill>
        <p:spPr>
          <a:xfrm>
            <a:off x="2944368" y="2250338"/>
            <a:ext cx="247802" cy="286207"/>
          </a:xfrm>
          <a:prstGeom prst="rect">
            <a:avLst/>
          </a:prstGeom>
        </p:spPr>
      </p:pic>
      <p:sp>
        <p:nvSpPr>
          <p:cNvPr id="17" name="Shape 9"/>
          <p:cNvSpPr/>
          <p:nvPr/>
        </p:nvSpPr>
        <p:spPr>
          <a:xfrm>
            <a:off x="3784702" y="1828800"/>
            <a:ext cx="1533449" cy="11430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9"/>
          <a:srcRect t="-9186" b="-9186"/>
          <a:stretch/>
        </p:blipFill>
        <p:spPr>
          <a:xfrm>
            <a:off x="4366260" y="1981505"/>
            <a:ext cx="362102" cy="342900"/>
          </a:xfrm>
          <a:prstGeom prst="rect">
            <a:avLst/>
          </a:prstGeom>
        </p:spPr>
      </p:pic>
      <p:sp>
        <p:nvSpPr>
          <p:cNvPr id="19" name="Text 10"/>
          <p:cNvSpPr txBox="1"/>
          <p:nvPr/>
        </p:nvSpPr>
        <p:spPr>
          <a:xfrm>
            <a:off x="4066337" y="2400300"/>
            <a:ext cx="10771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Vision API</a:t>
            </a:r>
            <a:endParaRPr lang="en-US" sz="1200" dirty="0"/>
          </a:p>
        </p:txBody>
      </p:sp>
      <p:sp>
        <p:nvSpPr>
          <p:cNvPr id="20" name="Text 11"/>
          <p:cNvSpPr txBox="1"/>
          <p:nvPr/>
        </p:nvSpPr>
        <p:spPr>
          <a:xfrm>
            <a:off x="3936492" y="2628900"/>
            <a:ext cx="13295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Magic processing!</a:t>
            </a:r>
            <a:endParaRPr lang="en-US" sz="1000" dirty="0"/>
          </a:p>
        </p:txBody>
      </p:sp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8"/>
          <a:srcRect t="-530" b="-530"/>
          <a:stretch/>
        </p:blipFill>
        <p:spPr>
          <a:xfrm>
            <a:off x="5901538" y="2250338"/>
            <a:ext cx="247802" cy="286207"/>
          </a:xfrm>
          <a:prstGeom prst="rect">
            <a:avLst/>
          </a:prstGeom>
        </p:spPr>
      </p:pic>
      <p:sp>
        <p:nvSpPr>
          <p:cNvPr id="22" name="Shape 12"/>
          <p:cNvSpPr/>
          <p:nvPr/>
        </p:nvSpPr>
        <p:spPr>
          <a:xfrm>
            <a:off x="6741871" y="1828800"/>
            <a:ext cx="1772107" cy="11430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10"/>
          <a:srcRect t="-10096" b="-10096"/>
          <a:stretch/>
        </p:blipFill>
        <p:spPr>
          <a:xfrm>
            <a:off x="7552944" y="1981505"/>
            <a:ext cx="142646" cy="342900"/>
          </a:xfrm>
          <a:prstGeom prst="rect">
            <a:avLst/>
          </a:prstGeom>
        </p:spPr>
      </p:pic>
      <p:sp>
        <p:nvSpPr>
          <p:cNvPr id="24" name="Text 13"/>
          <p:cNvSpPr txBox="1"/>
          <p:nvPr/>
        </p:nvSpPr>
        <p:spPr>
          <a:xfrm>
            <a:off x="6925666" y="2400300"/>
            <a:ext cx="15151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Height Estimation</a:t>
            </a:r>
            <a:endParaRPr lang="en-US" sz="1200" dirty="0"/>
          </a:p>
        </p:txBody>
      </p:sp>
      <p:sp>
        <p:nvSpPr>
          <p:cNvPr id="25" name="Text 14"/>
          <p:cNvSpPr txBox="1"/>
          <p:nvPr/>
        </p:nvSpPr>
        <p:spPr>
          <a:xfrm>
            <a:off x="6894576" y="2628900"/>
            <a:ext cx="15672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Accurate within ±2cm</a:t>
            </a:r>
            <a:endParaRPr lang="en-US" sz="1000" dirty="0"/>
          </a:p>
        </p:txBody>
      </p:sp>
      <p:pic>
        <p:nvPicPr>
          <p:cNvPr id="26" name="Image 9" descr="preencoded.png"/>
          <p:cNvPicPr>
            <a:picLocks noChangeAspect="1"/>
          </p:cNvPicPr>
          <p:nvPr/>
        </p:nvPicPr>
        <p:blipFill>
          <a:blip r:embed="rId8"/>
          <a:srcRect t="-530" b="-530"/>
          <a:stretch/>
        </p:blipFill>
        <p:spPr>
          <a:xfrm>
            <a:off x="9099194" y="2250338"/>
            <a:ext cx="247802" cy="286207"/>
          </a:xfrm>
          <a:prstGeom prst="rect">
            <a:avLst/>
          </a:prstGeom>
        </p:spPr>
      </p:pic>
      <p:sp>
        <p:nvSpPr>
          <p:cNvPr id="27" name="Shape 15"/>
          <p:cNvSpPr/>
          <p:nvPr/>
        </p:nvSpPr>
        <p:spPr>
          <a:xfrm>
            <a:off x="9938614" y="1828800"/>
            <a:ext cx="1495044" cy="11430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50800">
            <a:solidFill>
              <a:srgbClr val="E2F0CB"/>
            </a:solidFill>
            <a:prstDash val="solid"/>
          </a:ln>
          <a:effectLst>
            <a:outerShdw blurRad="12700" dist="635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28" name="Image 10" descr="preencoded.png"/>
          <p:cNvPicPr>
            <a:picLocks noChangeAspect="1"/>
          </p:cNvPicPr>
          <p:nvPr/>
        </p:nvPicPr>
        <p:blipFill>
          <a:blip r:embed="rId11"/>
          <a:srcRect t="-9904" b="-9904"/>
          <a:stretch/>
        </p:blipFill>
        <p:spPr>
          <a:xfrm>
            <a:off x="10541203" y="1981505"/>
            <a:ext cx="286207" cy="342900"/>
          </a:xfrm>
          <a:prstGeom prst="rect">
            <a:avLst/>
          </a:prstGeom>
        </p:spPr>
      </p:pic>
      <p:sp>
        <p:nvSpPr>
          <p:cNvPr id="29" name="Text 16"/>
          <p:cNvSpPr txBox="1"/>
          <p:nvPr/>
        </p:nvSpPr>
        <p:spPr>
          <a:xfrm>
            <a:off x="914400" y="3267151"/>
            <a:ext cx="1524305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Tech Stack:</a:t>
            </a:r>
            <a:endParaRPr lang="en-US" sz="1800" dirty="0"/>
          </a:p>
        </p:txBody>
      </p:sp>
      <p:sp>
        <p:nvSpPr>
          <p:cNvPr id="30" name="Text 17"/>
          <p:cNvSpPr txBox="1"/>
          <p:nvPr/>
        </p:nvSpPr>
        <p:spPr>
          <a:xfrm>
            <a:off x="10155326" y="2400300"/>
            <a:ext cx="11722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Growth Chart</a:t>
            </a:r>
            <a:endParaRPr lang="en-US" sz="1200" dirty="0"/>
          </a:p>
        </p:txBody>
      </p:sp>
      <p:sp>
        <p:nvSpPr>
          <p:cNvPr id="31" name="Text 18"/>
          <p:cNvSpPr txBox="1"/>
          <p:nvPr/>
        </p:nvSpPr>
        <p:spPr>
          <a:xfrm>
            <a:off x="10091318" y="2628900"/>
            <a:ext cx="12911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WHO &amp; Kemenkes</a:t>
            </a:r>
            <a:endParaRPr lang="en-US" sz="1000" dirty="0"/>
          </a:p>
        </p:txBody>
      </p:sp>
      <p:sp>
        <p:nvSpPr>
          <p:cNvPr id="32" name="Shape 19"/>
          <p:cNvSpPr/>
          <p:nvPr/>
        </p:nvSpPr>
        <p:spPr>
          <a:xfrm>
            <a:off x="914400" y="3733495"/>
            <a:ext cx="2514600" cy="1619402"/>
          </a:xfrm>
          <a:prstGeom prst="roundRect">
            <a:avLst>
              <a:gd name="adj" fmla="val 6643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33" name="Image 11" descr="preencoded.png"/>
          <p:cNvPicPr>
            <a:picLocks noChangeAspect="1"/>
          </p:cNvPicPr>
          <p:nvPr/>
        </p:nvPicPr>
        <p:blipFill>
          <a:blip r:embed="rId12"/>
          <a:srcRect t="-5650" b="-5650"/>
          <a:stretch/>
        </p:blipFill>
        <p:spPr>
          <a:xfrm>
            <a:off x="2042770" y="3914546"/>
            <a:ext cx="256946" cy="381305"/>
          </a:xfrm>
          <a:prstGeom prst="rect">
            <a:avLst/>
          </a:prstGeom>
        </p:spPr>
      </p:pic>
      <p:sp>
        <p:nvSpPr>
          <p:cNvPr id="34" name="Shape 20"/>
          <p:cNvSpPr/>
          <p:nvPr/>
        </p:nvSpPr>
        <p:spPr>
          <a:xfrm>
            <a:off x="3581705" y="3733495"/>
            <a:ext cx="2514600" cy="1619402"/>
          </a:xfrm>
          <a:prstGeom prst="roundRect">
            <a:avLst>
              <a:gd name="adj" fmla="val 6643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5" name="Shape 21"/>
          <p:cNvSpPr/>
          <p:nvPr/>
        </p:nvSpPr>
        <p:spPr>
          <a:xfrm>
            <a:off x="6248095" y="3733495"/>
            <a:ext cx="2514600" cy="1619402"/>
          </a:xfrm>
          <a:prstGeom prst="roundRect">
            <a:avLst>
              <a:gd name="adj" fmla="val 6643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6" name="Text 22"/>
          <p:cNvSpPr txBox="1"/>
          <p:nvPr/>
        </p:nvSpPr>
        <p:spPr>
          <a:xfrm>
            <a:off x="1768450" y="4401007"/>
            <a:ext cx="981151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Flutter</a:t>
            </a:r>
            <a:endParaRPr lang="en-US" sz="1800" dirty="0"/>
          </a:p>
        </p:txBody>
      </p:sp>
      <p:sp>
        <p:nvSpPr>
          <p:cNvPr id="37" name="Text 23"/>
          <p:cNvSpPr txBox="1"/>
          <p:nvPr/>
        </p:nvSpPr>
        <p:spPr>
          <a:xfrm>
            <a:off x="1403604" y="4714646"/>
            <a:ext cx="165780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Mobile app for iOS &amp; Android</a:t>
            </a:r>
            <a:endParaRPr lang="en-US" sz="1200" dirty="0"/>
          </a:p>
        </p:txBody>
      </p:sp>
      <p:pic>
        <p:nvPicPr>
          <p:cNvPr id="38" name="Image 12" descr="preencoded.png"/>
          <p:cNvPicPr>
            <a:picLocks noChangeAspect="1"/>
          </p:cNvPicPr>
          <p:nvPr/>
        </p:nvPicPr>
        <p:blipFill>
          <a:blip r:embed="rId13"/>
          <a:srcRect t="-5600" b="-5600"/>
          <a:stretch/>
        </p:blipFill>
        <p:spPr>
          <a:xfrm>
            <a:off x="4667098" y="3914546"/>
            <a:ext cx="342900" cy="381305"/>
          </a:xfrm>
          <a:prstGeom prst="rect">
            <a:avLst/>
          </a:prstGeom>
        </p:spPr>
      </p:pic>
      <p:sp>
        <p:nvSpPr>
          <p:cNvPr id="39" name="Shape 24"/>
          <p:cNvSpPr/>
          <p:nvPr/>
        </p:nvSpPr>
        <p:spPr>
          <a:xfrm>
            <a:off x="8915400" y="3733495"/>
            <a:ext cx="2514600" cy="1619402"/>
          </a:xfrm>
          <a:prstGeom prst="roundRect">
            <a:avLst>
              <a:gd name="adj" fmla="val 6643"/>
            </a:avLst>
          </a:prstGeom>
          <a:solidFill>
            <a:srgbClr val="FFFFFF"/>
          </a:solidFill>
          <a:ln w="50800">
            <a:solidFill>
              <a:srgbClr val="E2F0CB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0" name="Text 25"/>
          <p:cNvSpPr txBox="1"/>
          <p:nvPr/>
        </p:nvSpPr>
        <p:spPr>
          <a:xfrm>
            <a:off x="4168750" y="4714646"/>
            <a:ext cx="14575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image analysis</a:t>
            </a:r>
            <a:endParaRPr lang="en-US" sz="1200" dirty="0"/>
          </a:p>
        </p:txBody>
      </p:sp>
      <p:sp>
        <p:nvSpPr>
          <p:cNvPr id="41" name="Text 26"/>
          <p:cNvSpPr txBox="1"/>
          <p:nvPr/>
        </p:nvSpPr>
        <p:spPr>
          <a:xfrm>
            <a:off x="6946697" y="4714646"/>
            <a:ext cx="1239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Offline storage</a:t>
            </a:r>
            <a:endParaRPr lang="en-US" sz="1200" dirty="0"/>
          </a:p>
        </p:txBody>
      </p:sp>
      <p:sp>
        <p:nvSpPr>
          <p:cNvPr id="42" name="Text 27"/>
          <p:cNvSpPr txBox="1"/>
          <p:nvPr/>
        </p:nvSpPr>
        <p:spPr>
          <a:xfrm>
            <a:off x="4230929" y="4401007"/>
            <a:ext cx="139080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C3AE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Vision API</a:t>
            </a:r>
            <a:endParaRPr lang="en-US" sz="1800" dirty="0"/>
          </a:p>
        </p:txBody>
      </p:sp>
      <p:pic>
        <p:nvPicPr>
          <p:cNvPr id="43" name="Image 13" descr="preencoded.png"/>
          <p:cNvPicPr>
            <a:picLocks noChangeAspect="1"/>
          </p:cNvPicPr>
          <p:nvPr/>
        </p:nvPicPr>
        <p:blipFill>
          <a:blip r:embed="rId14"/>
          <a:srcRect t="-4786" b="-4786"/>
          <a:stretch/>
        </p:blipFill>
        <p:spPr>
          <a:xfrm>
            <a:off x="7353605" y="3914546"/>
            <a:ext cx="304495" cy="381305"/>
          </a:xfrm>
          <a:prstGeom prst="rect">
            <a:avLst/>
          </a:prstGeom>
        </p:spPr>
      </p:pic>
      <p:sp>
        <p:nvSpPr>
          <p:cNvPr id="44" name="Text 28"/>
          <p:cNvSpPr txBox="1"/>
          <p:nvPr/>
        </p:nvSpPr>
        <p:spPr>
          <a:xfrm>
            <a:off x="7113118" y="4401007"/>
            <a:ext cx="962863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5966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SQLite</a:t>
            </a:r>
            <a:endParaRPr lang="en-US" sz="1800" dirty="0"/>
          </a:p>
        </p:txBody>
      </p:sp>
      <p:pic>
        <p:nvPicPr>
          <p:cNvPr id="45" name="Image 14" descr="preencoded.png"/>
          <p:cNvPicPr>
            <a:picLocks noChangeAspect="1"/>
          </p:cNvPicPr>
          <p:nvPr/>
        </p:nvPicPr>
        <p:blipFill>
          <a:blip r:embed="rId15"/>
          <a:srcRect t="-5570" b="-5570"/>
          <a:stretch/>
        </p:blipFill>
        <p:spPr>
          <a:xfrm>
            <a:off x="9958730" y="3914546"/>
            <a:ext cx="428854" cy="381305"/>
          </a:xfrm>
          <a:prstGeom prst="rect">
            <a:avLst/>
          </a:prstGeom>
        </p:spPr>
      </p:pic>
      <p:sp>
        <p:nvSpPr>
          <p:cNvPr id="46" name="Text 29"/>
          <p:cNvSpPr txBox="1"/>
          <p:nvPr/>
        </p:nvSpPr>
        <p:spPr>
          <a:xfrm>
            <a:off x="9636862" y="4714646"/>
            <a:ext cx="11914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Cloud backup</a:t>
            </a:r>
            <a:endParaRPr lang="en-US" sz="1200" dirty="0"/>
          </a:p>
        </p:txBody>
      </p:sp>
      <p:sp>
        <p:nvSpPr>
          <p:cNvPr id="47" name="Text 30"/>
          <p:cNvSpPr txBox="1"/>
          <p:nvPr/>
        </p:nvSpPr>
        <p:spPr>
          <a:xfrm>
            <a:off x="9663379" y="4401007"/>
            <a:ext cx="1191463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D9770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Firebase</a:t>
            </a:r>
            <a:endParaRPr lang="en-US" sz="1800" dirty="0"/>
          </a:p>
        </p:txBody>
      </p:sp>
      <p:sp>
        <p:nvSpPr>
          <p:cNvPr id="48" name="Shape 31"/>
          <p:cNvSpPr/>
          <p:nvPr/>
        </p:nvSpPr>
        <p:spPr>
          <a:xfrm>
            <a:off x="2229307" y="5658307"/>
            <a:ext cx="7886700" cy="875995"/>
          </a:xfrm>
          <a:prstGeom prst="roundRect">
            <a:avLst>
              <a:gd name="adj" fmla="val 13615"/>
            </a:avLst>
          </a:prstGeom>
          <a:solidFill>
            <a:srgbClr val="FFFFFF"/>
          </a:solidFill>
          <a:ln w="50800">
            <a:solidFill>
              <a:srgbClr val="A78BFA"/>
            </a:solidFill>
            <a:prstDash val="solid"/>
          </a:ln>
        </p:spPr>
      </p:sp>
      <p:sp>
        <p:nvSpPr>
          <p:cNvPr id="49" name="Text 32"/>
          <p:cNvSpPr txBox="1"/>
          <p:nvPr/>
        </p:nvSpPr>
        <p:spPr>
          <a:xfrm>
            <a:off x="2572207" y="5848502"/>
            <a:ext cx="153436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7C3AE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Works Offline!</a:t>
            </a:r>
            <a:endParaRPr lang="en-US" sz="1500" dirty="0"/>
          </a:p>
        </p:txBody>
      </p:sp>
      <p:sp>
        <p:nvSpPr>
          <p:cNvPr id="50" name="Text 33"/>
          <p:cNvSpPr txBox="1"/>
          <p:nvPr/>
        </p:nvSpPr>
        <p:spPr>
          <a:xfrm>
            <a:off x="2572207" y="6115507"/>
            <a:ext cx="44202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Perfect for remote Posyandu with limited internet access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820302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8820302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286000" y="7295998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9905695" y="4819802"/>
            <a:ext cx="1904695" cy="3619195"/>
          </a:xfrm>
          <a:prstGeom prst="roundRect">
            <a:avLst>
              <a:gd name="adj" fmla="val 7201"/>
            </a:avLst>
          </a:prstGeom>
          <a:solidFill>
            <a:srgbClr val="FFFFFF"/>
          </a:solidFill>
          <a:ln w="101600">
            <a:solidFill>
              <a:srgbClr val="333333"/>
            </a:solidFill>
            <a:prstDash val="solid"/>
          </a:ln>
          <a:effectLst>
            <a:outerShdw blurRad="190500" dist="101600" dir="5400000" algn="bl" rotWithShape="0">
              <a:srgbClr val="000000">
                <a:alpha val="2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157155" y="4943246"/>
            <a:ext cx="1410005" cy="95098"/>
          </a:xfrm>
          <a:prstGeom prst="roundRect">
            <a:avLst>
              <a:gd name="adj" fmla="val 480767"/>
            </a:avLst>
          </a:prstGeom>
          <a:solidFill>
            <a:srgbClr val="333333"/>
          </a:solidFill>
          <a:ln/>
        </p:spPr>
      </p:sp>
      <p:sp>
        <p:nvSpPr>
          <p:cNvPr id="8" name="Shape 6"/>
          <p:cNvSpPr/>
          <p:nvPr/>
        </p:nvSpPr>
        <p:spPr>
          <a:xfrm>
            <a:off x="9982505" y="5086807"/>
            <a:ext cx="1752905" cy="3467405"/>
          </a:xfrm>
          <a:prstGeom prst="rect">
            <a:avLst/>
          </a:prstGeom>
          <a:solidFill>
            <a:srgbClr val="F0F9FF"/>
          </a:solidFill>
          <a:ln/>
        </p:spPr>
      </p:sp>
      <p:sp>
        <p:nvSpPr>
          <p:cNvPr id="9" name="Text 7"/>
          <p:cNvSpPr txBox="1"/>
          <p:nvPr/>
        </p:nvSpPr>
        <p:spPr>
          <a:xfrm>
            <a:off x="10339121" y="5181905"/>
            <a:ext cx="11622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B82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Height Result</a:t>
            </a:r>
            <a:endParaRPr lang="en-US" sz="12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 l="-80" r="-80"/>
          <a:stretch/>
        </p:blipFill>
        <p:spPr>
          <a:xfrm>
            <a:off x="10715854" y="5486400"/>
            <a:ext cx="286207" cy="4572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0549433" y="6019495"/>
            <a:ext cx="7342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95.6 cm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10077602" y="6400800"/>
            <a:ext cx="1561795" cy="1067105"/>
          </a:xfrm>
          <a:prstGeom prst="roundRect">
            <a:avLst>
              <a:gd name="adj" fmla="val 6121"/>
            </a:avLst>
          </a:prstGeom>
          <a:solidFill>
            <a:srgbClr val="FFFFFF"/>
          </a:solidFill>
          <a:ln/>
        </p:spPr>
      </p:sp>
      <p:sp>
        <p:nvSpPr>
          <p:cNvPr id="13" name="Shape 10"/>
          <p:cNvSpPr/>
          <p:nvPr/>
        </p:nvSpPr>
        <p:spPr>
          <a:xfrm>
            <a:off x="10077602" y="6400800"/>
            <a:ext cx="1561795" cy="228600"/>
          </a:xfrm>
          <a:prstGeom prst="roundRect">
            <a:avLst>
              <a:gd name="adj" fmla="val 133333"/>
            </a:avLst>
          </a:prstGeom>
          <a:solidFill>
            <a:srgbClr val="DBEAFE"/>
          </a:solidFill>
          <a:ln/>
        </p:spPr>
      </p:sp>
      <p:sp>
        <p:nvSpPr>
          <p:cNvPr id="14" name="Text 11"/>
          <p:cNvSpPr txBox="1"/>
          <p:nvPr/>
        </p:nvSpPr>
        <p:spPr>
          <a:xfrm>
            <a:off x="10153498" y="6429146"/>
            <a:ext cx="886054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Growth Chart</a:t>
            </a:r>
            <a:endParaRPr lang="en-US" sz="900" dirty="0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410798" y="6439205"/>
            <a:ext cx="152705" cy="152705"/>
          </a:xfrm>
          <a:prstGeom prst="rect">
            <a:avLst/>
          </a:prstGeom>
        </p:spPr>
      </p:pic>
      <p:sp>
        <p:nvSpPr>
          <p:cNvPr id="16" name="Shape 12"/>
          <p:cNvSpPr/>
          <p:nvPr/>
        </p:nvSpPr>
        <p:spPr>
          <a:xfrm>
            <a:off x="10218420" y="7086600"/>
            <a:ext cx="152705" cy="304495"/>
          </a:xfrm>
          <a:prstGeom prst="roundRect">
            <a:avLst>
              <a:gd name="adj" fmla="val 74850"/>
            </a:avLst>
          </a:prstGeom>
          <a:solidFill>
            <a:srgbClr val="34D399"/>
          </a:solidFill>
          <a:ln/>
        </p:spPr>
      </p:sp>
      <p:sp>
        <p:nvSpPr>
          <p:cNvPr id="17" name="Shape 13"/>
          <p:cNvSpPr/>
          <p:nvPr/>
        </p:nvSpPr>
        <p:spPr>
          <a:xfrm>
            <a:off x="10500055" y="7010705"/>
            <a:ext cx="152705" cy="381305"/>
          </a:xfrm>
          <a:prstGeom prst="roundRect">
            <a:avLst>
              <a:gd name="adj" fmla="val 74850"/>
            </a:avLst>
          </a:prstGeom>
          <a:solidFill>
            <a:srgbClr val="34D399"/>
          </a:solidFill>
          <a:ln/>
        </p:spPr>
      </p:sp>
      <p:sp>
        <p:nvSpPr>
          <p:cNvPr id="18" name="Shape 14"/>
          <p:cNvSpPr/>
          <p:nvPr/>
        </p:nvSpPr>
        <p:spPr>
          <a:xfrm>
            <a:off x="10782605" y="6933895"/>
            <a:ext cx="152705" cy="457200"/>
          </a:xfrm>
          <a:prstGeom prst="roundRect">
            <a:avLst>
              <a:gd name="adj" fmla="val 74850"/>
            </a:avLst>
          </a:prstGeom>
          <a:solidFill>
            <a:srgbClr val="FBBF24"/>
          </a:solidFill>
          <a:ln/>
        </p:spPr>
      </p:sp>
      <p:sp>
        <p:nvSpPr>
          <p:cNvPr id="19" name="Shape 15"/>
          <p:cNvSpPr/>
          <p:nvPr/>
        </p:nvSpPr>
        <p:spPr>
          <a:xfrm>
            <a:off x="11064240" y="6858000"/>
            <a:ext cx="152705" cy="533095"/>
          </a:xfrm>
          <a:prstGeom prst="roundRect">
            <a:avLst>
              <a:gd name="adj" fmla="val 74850"/>
            </a:avLst>
          </a:prstGeom>
          <a:solidFill>
            <a:srgbClr val="34D399"/>
          </a:solidFill>
          <a:ln/>
        </p:spPr>
      </p:sp>
      <p:sp>
        <p:nvSpPr>
          <p:cNvPr id="20" name="Shape 16"/>
          <p:cNvSpPr/>
          <p:nvPr/>
        </p:nvSpPr>
        <p:spPr>
          <a:xfrm>
            <a:off x="11345875" y="6782105"/>
            <a:ext cx="152705" cy="609905"/>
          </a:xfrm>
          <a:prstGeom prst="roundRect">
            <a:avLst>
              <a:gd name="adj" fmla="val 74850"/>
            </a:avLst>
          </a:prstGeom>
          <a:solidFill>
            <a:srgbClr val="34D399"/>
          </a:solidFill>
          <a:ln/>
        </p:spPr>
      </p:sp>
      <p:sp>
        <p:nvSpPr>
          <p:cNvPr id="21" name="Shape 17"/>
          <p:cNvSpPr/>
          <p:nvPr/>
        </p:nvSpPr>
        <p:spPr>
          <a:xfrm>
            <a:off x="10077602" y="7619695"/>
            <a:ext cx="1561795" cy="304495"/>
          </a:xfrm>
          <a:prstGeom prst="roundRect">
            <a:avLst>
              <a:gd name="adj" fmla="val 75075"/>
            </a:avLst>
          </a:prstGeom>
          <a:solidFill>
            <a:srgbClr val="D1FAE5"/>
          </a:solidFill>
          <a:ln/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153498" y="7696505"/>
            <a:ext cx="152705" cy="152705"/>
          </a:xfrm>
          <a:prstGeom prst="rect">
            <a:avLst/>
          </a:prstGeom>
        </p:spPr>
      </p:pic>
      <p:sp>
        <p:nvSpPr>
          <p:cNvPr id="23" name="Text 18"/>
          <p:cNvSpPr txBox="1"/>
          <p:nvPr/>
        </p:nvSpPr>
        <p:spPr>
          <a:xfrm>
            <a:off x="10382098" y="7686446"/>
            <a:ext cx="9528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Normal Growth</a:t>
            </a:r>
            <a:endParaRPr lang="en-US" sz="900" dirty="0"/>
          </a:p>
        </p:txBody>
      </p:sp>
      <p:sp>
        <p:nvSpPr>
          <p:cNvPr id="24" name="Shape 19"/>
          <p:cNvSpPr/>
          <p:nvPr/>
        </p:nvSpPr>
        <p:spPr>
          <a:xfrm>
            <a:off x="10077602" y="8076895"/>
            <a:ext cx="1561795" cy="381305"/>
          </a:xfrm>
          <a:prstGeom prst="roundRect">
            <a:avLst>
              <a:gd name="adj" fmla="val 47962"/>
            </a:avLst>
          </a:prstGeom>
          <a:solidFill>
            <a:srgbClr val="DBEAFE"/>
          </a:solidFill>
          <a:ln/>
        </p:spPr>
      </p:sp>
      <p:sp>
        <p:nvSpPr>
          <p:cNvPr id="25" name="Text 20"/>
          <p:cNvSpPr txBox="1"/>
          <p:nvPr/>
        </p:nvSpPr>
        <p:spPr>
          <a:xfrm>
            <a:off x="10359238" y="8191195"/>
            <a:ext cx="1086307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D4E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Saved to Cloud ✓</a:t>
            </a:r>
            <a:endParaRPr lang="en-US" sz="900" dirty="0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rcRect t="-4297" b="-4297"/>
          <a:stretch/>
        </p:blipFill>
        <p:spPr>
          <a:xfrm>
            <a:off x="609905" y="381305"/>
            <a:ext cx="219456" cy="381305"/>
          </a:xfrm>
          <a:prstGeom prst="rect">
            <a:avLst/>
          </a:prstGeom>
        </p:spPr>
      </p:pic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rcRect t="-5600" b="-5600"/>
          <a:stretch/>
        </p:blipFill>
        <p:spPr>
          <a:xfrm>
            <a:off x="609905" y="7653528"/>
            <a:ext cx="342900" cy="381305"/>
          </a:xfrm>
          <a:prstGeom prst="rect">
            <a:avLst/>
          </a:prstGeom>
        </p:spPr>
      </p:pic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914400" y="495605"/>
            <a:ext cx="342900" cy="457200"/>
          </a:xfrm>
          <a:prstGeom prst="rect">
            <a:avLst/>
          </a:prstGeom>
        </p:spPr>
      </p:pic>
      <p:sp>
        <p:nvSpPr>
          <p:cNvPr id="29" name="Text 21"/>
          <p:cNvSpPr txBox="1"/>
          <p:nvPr/>
        </p:nvSpPr>
        <p:spPr>
          <a:xfrm>
            <a:off x="1485900" y="381305"/>
            <a:ext cx="790590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Growth Tracking Demo Flow 📱</a:t>
            </a:r>
            <a:endParaRPr lang="en-US" sz="3600" dirty="0"/>
          </a:p>
        </p:txBody>
      </p:sp>
      <p:sp>
        <p:nvSpPr>
          <p:cNvPr id="30" name="Text 22"/>
          <p:cNvSpPr txBox="1"/>
          <p:nvPr/>
        </p:nvSpPr>
        <p:spPr>
          <a:xfrm>
            <a:off x="914400" y="1438351"/>
            <a:ext cx="4810658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How our app works for Posyandu kader:</a:t>
            </a:r>
            <a:endParaRPr lang="en-US" sz="1800" dirty="0"/>
          </a:p>
        </p:txBody>
      </p:sp>
      <p:sp>
        <p:nvSpPr>
          <p:cNvPr id="31" name="Shape 23"/>
          <p:cNvSpPr/>
          <p:nvPr/>
        </p:nvSpPr>
        <p:spPr>
          <a:xfrm>
            <a:off x="2347265" y="2133295"/>
            <a:ext cx="2438705" cy="972007"/>
          </a:xfrm>
          <a:prstGeom prst="roundRect">
            <a:avLst>
              <a:gd name="adj" fmla="val 18446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Shape 24"/>
          <p:cNvSpPr/>
          <p:nvPr/>
        </p:nvSpPr>
        <p:spPr>
          <a:xfrm>
            <a:off x="2194560" y="1981505"/>
            <a:ext cx="381305" cy="381305"/>
          </a:xfrm>
          <a:prstGeom prst="ellipse">
            <a:avLst/>
          </a:prstGeom>
          <a:solidFill>
            <a:srgbClr val="FCA5A5"/>
          </a:solidFill>
          <a:ln/>
        </p:spPr>
      </p:sp>
      <p:sp>
        <p:nvSpPr>
          <p:cNvPr id="33" name="Text 25"/>
          <p:cNvSpPr txBox="1"/>
          <p:nvPr/>
        </p:nvSpPr>
        <p:spPr>
          <a:xfrm>
            <a:off x="2339950" y="2000707"/>
            <a:ext cx="26700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</a:t>
            </a:r>
            <a:endParaRPr lang="en-US" sz="1800" dirty="0"/>
          </a:p>
        </p:txBody>
      </p:sp>
      <p:pic>
        <p:nvPicPr>
          <p:cNvPr id="34" name="Image 6" descr="preencoded.png"/>
          <p:cNvPicPr>
            <a:picLocks noChangeAspect="1"/>
          </p:cNvPicPr>
          <p:nvPr/>
        </p:nvPicPr>
        <p:blipFill>
          <a:blip r:embed="rId9"/>
          <a:srcRect t="-5570" b="-5570"/>
          <a:stretch/>
        </p:blipFill>
        <p:spPr>
          <a:xfrm>
            <a:off x="2528316" y="2428646"/>
            <a:ext cx="428854" cy="381305"/>
          </a:xfrm>
          <a:prstGeom prst="rect">
            <a:avLst/>
          </a:prstGeom>
        </p:spPr>
      </p:pic>
      <p:sp>
        <p:nvSpPr>
          <p:cNvPr id="35" name="Text 26"/>
          <p:cNvSpPr txBox="1"/>
          <p:nvPr/>
        </p:nvSpPr>
        <p:spPr>
          <a:xfrm>
            <a:off x="3108960" y="2314346"/>
            <a:ext cx="12097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EF444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Login &amp; Select</a:t>
            </a:r>
            <a:endParaRPr lang="en-US" sz="1200" dirty="0"/>
          </a:p>
        </p:txBody>
      </p:sp>
      <p:sp>
        <p:nvSpPr>
          <p:cNvPr id="36" name="Text 27"/>
          <p:cNvSpPr txBox="1"/>
          <p:nvPr/>
        </p:nvSpPr>
        <p:spPr>
          <a:xfrm>
            <a:off x="3108960" y="2542946"/>
            <a:ext cx="150053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Kader logs in and selects child from list</a:t>
            </a:r>
            <a:endParaRPr lang="en-US" sz="1000" dirty="0"/>
          </a:p>
        </p:txBody>
      </p:sp>
      <p:pic>
        <p:nvPicPr>
          <p:cNvPr id="37" name="Image 7" descr="preencoded.png"/>
          <p:cNvPicPr>
            <a:picLocks noChangeAspect="1"/>
          </p:cNvPicPr>
          <p:nvPr/>
        </p:nvPicPr>
        <p:blipFill>
          <a:blip r:embed="rId10"/>
          <a:srcRect t="-9904" b="-9904"/>
          <a:stretch/>
        </p:blipFill>
        <p:spPr>
          <a:xfrm>
            <a:off x="2442362" y="2915107"/>
            <a:ext cx="286207" cy="342900"/>
          </a:xfrm>
          <a:prstGeom prst="rect">
            <a:avLst/>
          </a:prstGeom>
        </p:spPr>
      </p:pic>
      <p:sp>
        <p:nvSpPr>
          <p:cNvPr id="38" name="Shape 28"/>
          <p:cNvSpPr/>
          <p:nvPr/>
        </p:nvSpPr>
        <p:spPr>
          <a:xfrm>
            <a:off x="5013655" y="3562502"/>
            <a:ext cx="2438705" cy="972007"/>
          </a:xfrm>
          <a:prstGeom prst="roundRect">
            <a:avLst>
              <a:gd name="adj" fmla="val 18446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9" name="Text 29"/>
          <p:cNvSpPr txBox="1"/>
          <p:nvPr/>
        </p:nvSpPr>
        <p:spPr>
          <a:xfrm>
            <a:off x="4984394" y="3429000"/>
            <a:ext cx="31455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</a:t>
            </a:r>
            <a:endParaRPr lang="en-US" sz="1800" dirty="0"/>
          </a:p>
        </p:txBody>
      </p:sp>
      <p:pic>
        <p:nvPicPr>
          <p:cNvPr id="40" name="Image 8" descr="preencoded.png"/>
          <p:cNvPicPr>
            <a:picLocks noChangeAspect="1"/>
          </p:cNvPicPr>
          <p:nvPr/>
        </p:nvPicPr>
        <p:blipFill>
          <a:blip r:embed="rId11"/>
          <a:srcRect t="-5600" b="-5600"/>
          <a:stretch/>
        </p:blipFill>
        <p:spPr>
          <a:xfrm>
            <a:off x="5194706" y="3857854"/>
            <a:ext cx="342900" cy="381305"/>
          </a:xfrm>
          <a:prstGeom prst="rect">
            <a:avLst/>
          </a:prstGeom>
        </p:spPr>
      </p:pic>
      <p:sp>
        <p:nvSpPr>
          <p:cNvPr id="41" name="Text 30"/>
          <p:cNvSpPr txBox="1"/>
          <p:nvPr/>
        </p:nvSpPr>
        <p:spPr>
          <a:xfrm>
            <a:off x="5690311" y="3743554"/>
            <a:ext cx="9912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Take Photo</a:t>
            </a:r>
            <a:endParaRPr lang="en-US" sz="1200" dirty="0"/>
          </a:p>
        </p:txBody>
      </p:sp>
      <p:sp>
        <p:nvSpPr>
          <p:cNvPr id="42" name="Text 31"/>
          <p:cNvSpPr txBox="1"/>
          <p:nvPr/>
        </p:nvSpPr>
        <p:spPr>
          <a:xfrm>
            <a:off x="5690311" y="3972154"/>
            <a:ext cx="153893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Guided photo with A4 paper reference</a:t>
            </a:r>
            <a:endParaRPr lang="en-US" sz="1000" dirty="0"/>
          </a:p>
        </p:txBody>
      </p:sp>
      <p:pic>
        <p:nvPicPr>
          <p:cNvPr id="43" name="Image 9" descr="preencoded.png"/>
          <p:cNvPicPr>
            <a:picLocks noChangeAspect="1"/>
          </p:cNvPicPr>
          <p:nvPr/>
        </p:nvPicPr>
        <p:blipFill>
          <a:blip r:embed="rId10"/>
          <a:srcRect t="-9904" b="-9904"/>
          <a:stretch/>
        </p:blipFill>
        <p:spPr>
          <a:xfrm>
            <a:off x="5013655" y="3866998"/>
            <a:ext cx="286207" cy="342900"/>
          </a:xfrm>
          <a:prstGeom prst="rect">
            <a:avLst/>
          </a:prstGeom>
        </p:spPr>
      </p:pic>
      <p:sp>
        <p:nvSpPr>
          <p:cNvPr id="44" name="Shape 32"/>
          <p:cNvSpPr/>
          <p:nvPr/>
        </p:nvSpPr>
        <p:spPr>
          <a:xfrm>
            <a:off x="2347265" y="4990795"/>
            <a:ext cx="2438705" cy="972007"/>
          </a:xfrm>
          <a:prstGeom prst="roundRect">
            <a:avLst>
              <a:gd name="adj" fmla="val 18446"/>
            </a:avLst>
          </a:prstGeom>
          <a:solidFill>
            <a:srgbClr val="FFFFFF"/>
          </a:solidFill>
          <a:ln w="50800">
            <a:solidFill>
              <a:srgbClr val="C7CEEA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5" name="Shape 33"/>
          <p:cNvSpPr/>
          <p:nvPr/>
        </p:nvSpPr>
        <p:spPr>
          <a:xfrm>
            <a:off x="2194560" y="4839005"/>
            <a:ext cx="381305" cy="381305"/>
          </a:xfrm>
          <a:prstGeom prst="ellipse">
            <a:avLst/>
          </a:prstGeom>
          <a:solidFill>
            <a:srgbClr val="FCD34D"/>
          </a:solidFill>
          <a:ln/>
        </p:spPr>
      </p:sp>
      <p:sp>
        <p:nvSpPr>
          <p:cNvPr id="46" name="Text 34"/>
          <p:cNvSpPr txBox="1"/>
          <p:nvPr/>
        </p:nvSpPr>
        <p:spPr>
          <a:xfrm>
            <a:off x="2317090" y="4858207"/>
            <a:ext cx="31455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1800" dirty="0"/>
          </a:p>
        </p:txBody>
      </p:sp>
      <p:pic>
        <p:nvPicPr>
          <p:cNvPr id="47" name="Image 10" descr="preencoded.png"/>
          <p:cNvPicPr>
            <a:picLocks noChangeAspect="1"/>
          </p:cNvPicPr>
          <p:nvPr/>
        </p:nvPicPr>
        <p:blipFill>
          <a:blip r:embed="rId12"/>
          <a:srcRect t="-5570" b="-5570"/>
          <a:stretch/>
        </p:blipFill>
        <p:spPr>
          <a:xfrm>
            <a:off x="2528316" y="5286146"/>
            <a:ext cx="428854" cy="381305"/>
          </a:xfrm>
          <a:prstGeom prst="rect">
            <a:avLst/>
          </a:prstGeom>
        </p:spPr>
      </p:pic>
      <p:sp>
        <p:nvSpPr>
          <p:cNvPr id="48" name="Text 35"/>
          <p:cNvSpPr txBox="1"/>
          <p:nvPr/>
        </p:nvSpPr>
        <p:spPr>
          <a:xfrm>
            <a:off x="3108960" y="5171846"/>
            <a:ext cx="9811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59E0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Analysis</a:t>
            </a:r>
            <a:endParaRPr lang="en-US" sz="1200" dirty="0"/>
          </a:p>
        </p:txBody>
      </p:sp>
      <p:sp>
        <p:nvSpPr>
          <p:cNvPr id="49" name="Text 36"/>
          <p:cNvSpPr txBox="1"/>
          <p:nvPr/>
        </p:nvSpPr>
        <p:spPr>
          <a:xfrm>
            <a:off x="3108960" y="5400446"/>
            <a:ext cx="1586484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Calculates height and Z-score automatically</a:t>
            </a:r>
            <a:endParaRPr lang="en-US" sz="1000" dirty="0"/>
          </a:p>
        </p:txBody>
      </p:sp>
      <p:pic>
        <p:nvPicPr>
          <p:cNvPr id="50" name="Image 11" descr="preencoded.png"/>
          <p:cNvPicPr>
            <a:picLocks noChangeAspect="1"/>
          </p:cNvPicPr>
          <p:nvPr/>
        </p:nvPicPr>
        <p:blipFill>
          <a:blip r:embed="rId10"/>
          <a:srcRect t="-9904" b="-9904"/>
          <a:stretch/>
        </p:blipFill>
        <p:spPr>
          <a:xfrm>
            <a:off x="2442362" y="4819802"/>
            <a:ext cx="286207" cy="342900"/>
          </a:xfrm>
          <a:prstGeom prst="rect">
            <a:avLst/>
          </a:prstGeom>
        </p:spPr>
      </p:pic>
      <p:sp>
        <p:nvSpPr>
          <p:cNvPr id="51" name="Shape 37"/>
          <p:cNvSpPr/>
          <p:nvPr/>
        </p:nvSpPr>
        <p:spPr>
          <a:xfrm>
            <a:off x="5013655" y="6420002"/>
            <a:ext cx="2438705" cy="972007"/>
          </a:xfrm>
          <a:prstGeom prst="roundRect">
            <a:avLst>
              <a:gd name="adj" fmla="val 18446"/>
            </a:avLst>
          </a:prstGeom>
          <a:solidFill>
            <a:srgbClr val="FFFFFF"/>
          </a:solidFill>
          <a:ln w="50800">
            <a:solidFill>
              <a:srgbClr val="000000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2" name="Shape 38"/>
          <p:cNvSpPr/>
          <p:nvPr/>
        </p:nvSpPr>
        <p:spPr>
          <a:xfrm>
            <a:off x="4861865" y="6267298"/>
            <a:ext cx="381305" cy="381305"/>
          </a:xfrm>
          <a:prstGeom prst="ellipse">
            <a:avLst/>
          </a:prstGeom>
          <a:solidFill>
            <a:srgbClr val="6EE7B7"/>
          </a:solidFill>
          <a:ln/>
        </p:spPr>
      </p:sp>
      <p:sp>
        <p:nvSpPr>
          <p:cNvPr id="53" name="Text 39"/>
          <p:cNvSpPr txBox="1"/>
          <p:nvPr/>
        </p:nvSpPr>
        <p:spPr>
          <a:xfrm>
            <a:off x="4973422" y="6286500"/>
            <a:ext cx="33375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</a:t>
            </a:r>
            <a:endParaRPr lang="en-US" sz="1800" dirty="0"/>
          </a:p>
        </p:txBody>
      </p:sp>
      <p:pic>
        <p:nvPicPr>
          <p:cNvPr id="54" name="Image 12" descr="preencoded.png"/>
          <p:cNvPicPr>
            <a:picLocks noChangeAspect="1"/>
          </p:cNvPicPr>
          <p:nvPr/>
        </p:nvPicPr>
        <p:blipFill>
          <a:blip r:embed="rId13"/>
          <a:srcRect t="-5600" b="-5600"/>
          <a:stretch/>
        </p:blipFill>
        <p:spPr>
          <a:xfrm>
            <a:off x="5194706" y="6715354"/>
            <a:ext cx="342900" cy="381305"/>
          </a:xfrm>
          <a:prstGeom prst="rect">
            <a:avLst/>
          </a:prstGeom>
        </p:spPr>
      </p:pic>
      <p:sp>
        <p:nvSpPr>
          <p:cNvPr id="55" name="Text 40"/>
          <p:cNvSpPr txBox="1"/>
          <p:nvPr/>
        </p:nvSpPr>
        <p:spPr>
          <a:xfrm>
            <a:off x="5690311" y="6601054"/>
            <a:ext cx="11722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0B98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Growth Chart</a:t>
            </a:r>
            <a:endParaRPr lang="en-US" sz="1200" dirty="0"/>
          </a:p>
        </p:txBody>
      </p:sp>
      <p:sp>
        <p:nvSpPr>
          <p:cNvPr id="56" name="Text 41"/>
          <p:cNvSpPr txBox="1"/>
          <p:nvPr/>
        </p:nvSpPr>
        <p:spPr>
          <a:xfrm>
            <a:off x="5690311" y="6829654"/>
            <a:ext cx="1595628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Visual growth tracking &amp; stunting warning</a:t>
            </a:r>
            <a:endParaRPr lang="en-US" sz="1000" dirty="0"/>
          </a:p>
        </p:txBody>
      </p:sp>
      <p:pic>
        <p:nvPicPr>
          <p:cNvPr id="57" name="Image 13" descr="preencoded.png"/>
          <p:cNvPicPr>
            <a:picLocks noChangeAspect="1"/>
          </p:cNvPicPr>
          <p:nvPr/>
        </p:nvPicPr>
        <p:blipFill>
          <a:blip r:embed="rId10"/>
          <a:srcRect t="-9904" b="-9904"/>
          <a:stretch/>
        </p:blipFill>
        <p:spPr>
          <a:xfrm>
            <a:off x="5013655" y="5772607"/>
            <a:ext cx="286207" cy="342900"/>
          </a:xfrm>
          <a:prstGeom prst="rect">
            <a:avLst/>
          </a:prstGeom>
        </p:spPr>
      </p:pic>
      <p:sp>
        <p:nvSpPr>
          <p:cNvPr id="58" name="Shape 42"/>
          <p:cNvSpPr/>
          <p:nvPr/>
        </p:nvSpPr>
        <p:spPr>
          <a:xfrm>
            <a:off x="2347265" y="7848295"/>
            <a:ext cx="2438705" cy="972007"/>
          </a:xfrm>
          <a:prstGeom prst="roundRect">
            <a:avLst>
              <a:gd name="adj" fmla="val 18446"/>
            </a:avLst>
          </a:prstGeom>
          <a:solidFill>
            <a:srgbClr val="FFFFFF"/>
          </a:solidFill>
          <a:ln w="50800">
            <a:solidFill>
              <a:srgbClr val="000000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9" name="Shape 43"/>
          <p:cNvSpPr/>
          <p:nvPr/>
        </p:nvSpPr>
        <p:spPr>
          <a:xfrm>
            <a:off x="2194560" y="7696505"/>
            <a:ext cx="381305" cy="381305"/>
          </a:xfrm>
          <a:prstGeom prst="ellipse">
            <a:avLst/>
          </a:prstGeom>
          <a:solidFill>
            <a:srgbClr val="93C5FD"/>
          </a:solidFill>
          <a:ln/>
        </p:spPr>
      </p:sp>
      <p:sp>
        <p:nvSpPr>
          <p:cNvPr id="60" name="Text 44"/>
          <p:cNvSpPr txBox="1"/>
          <p:nvPr/>
        </p:nvSpPr>
        <p:spPr>
          <a:xfrm>
            <a:off x="2317090" y="7715707"/>
            <a:ext cx="31455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</a:t>
            </a:r>
            <a:endParaRPr lang="en-US" sz="1800" dirty="0"/>
          </a:p>
        </p:txBody>
      </p:sp>
      <p:pic>
        <p:nvPicPr>
          <p:cNvPr id="61" name="Image 14" descr="preencoded.png"/>
          <p:cNvPicPr>
            <a:picLocks noChangeAspect="1"/>
          </p:cNvPicPr>
          <p:nvPr/>
        </p:nvPicPr>
        <p:blipFill>
          <a:blip r:embed="rId14"/>
          <a:srcRect t="-4786" b="-4786"/>
          <a:stretch/>
        </p:blipFill>
        <p:spPr>
          <a:xfrm>
            <a:off x="2528316" y="8143646"/>
            <a:ext cx="304495" cy="381305"/>
          </a:xfrm>
          <a:prstGeom prst="rect">
            <a:avLst/>
          </a:prstGeom>
        </p:spPr>
      </p:pic>
      <p:sp>
        <p:nvSpPr>
          <p:cNvPr id="62" name="Text 45"/>
          <p:cNvSpPr txBox="1"/>
          <p:nvPr/>
        </p:nvSpPr>
        <p:spPr>
          <a:xfrm>
            <a:off x="2985516" y="8029346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B82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Auto Save</a:t>
            </a:r>
            <a:endParaRPr lang="en-US" sz="1200" dirty="0"/>
          </a:p>
        </p:txBody>
      </p:sp>
      <p:sp>
        <p:nvSpPr>
          <p:cNvPr id="63" name="Text 46"/>
          <p:cNvSpPr txBox="1"/>
          <p:nvPr/>
        </p:nvSpPr>
        <p:spPr>
          <a:xfrm>
            <a:off x="2985516" y="8257946"/>
            <a:ext cx="1491386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Data saved to child's growth record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696505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7696505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6172200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t="-4933" b="-4933"/>
          <a:stretch/>
        </p:blipFill>
        <p:spPr>
          <a:xfrm>
            <a:off x="609905" y="381305"/>
            <a:ext cx="390449" cy="381305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t="-5600" b="-5600"/>
          <a:stretch/>
        </p:blipFill>
        <p:spPr>
          <a:xfrm>
            <a:off x="609905" y="6529730"/>
            <a:ext cx="342900" cy="381305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14400" y="495605"/>
            <a:ext cx="457200" cy="457200"/>
          </a:xfrm>
          <a:prstGeom prst="rect">
            <a:avLst/>
          </a:prstGeom>
        </p:spPr>
      </p:pic>
      <p:sp>
        <p:nvSpPr>
          <p:cNvPr id="9" name="Text 4"/>
          <p:cNvSpPr txBox="1"/>
          <p:nvPr/>
        </p:nvSpPr>
        <p:spPr>
          <a:xfrm>
            <a:off x="1600200" y="381305"/>
            <a:ext cx="64968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Target Market &amp; Reach 🎯</a:t>
            </a:r>
            <a:endParaRPr lang="en-US" sz="3600" dirty="0"/>
          </a:p>
        </p:txBody>
      </p:sp>
      <p:sp>
        <p:nvSpPr>
          <p:cNvPr id="10" name="Text 5"/>
          <p:cNvSpPr txBox="1"/>
          <p:nvPr/>
        </p:nvSpPr>
        <p:spPr>
          <a:xfrm>
            <a:off x="914400" y="1362456"/>
            <a:ext cx="4896612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Our Posyandu Impact Across Indonesia!</a:t>
            </a:r>
            <a:endParaRPr lang="en-US" sz="1800" dirty="0"/>
          </a:p>
        </p:txBody>
      </p:sp>
      <p:sp>
        <p:nvSpPr>
          <p:cNvPr id="11" name="Shape 6"/>
          <p:cNvSpPr/>
          <p:nvPr/>
        </p:nvSpPr>
        <p:spPr>
          <a:xfrm>
            <a:off x="914400" y="1904695"/>
            <a:ext cx="3066898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Text 7"/>
          <p:cNvSpPr txBox="1"/>
          <p:nvPr/>
        </p:nvSpPr>
        <p:spPr>
          <a:xfrm>
            <a:off x="1620317" y="2133295"/>
            <a:ext cx="1905610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EC489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280,000+</a:t>
            </a:r>
            <a:endParaRPr lang="en-US" sz="2700" dirty="0"/>
          </a:p>
        </p:txBody>
      </p:sp>
      <p:sp>
        <p:nvSpPr>
          <p:cNvPr id="13" name="Text 8"/>
          <p:cNvSpPr txBox="1"/>
          <p:nvPr/>
        </p:nvSpPr>
        <p:spPr>
          <a:xfrm>
            <a:off x="1801368" y="2600554"/>
            <a:ext cx="14008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Kader volunteers</a:t>
            </a:r>
            <a:endParaRPr lang="en-US" sz="12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rcRect t="-9186" b="-9186"/>
          <a:stretch/>
        </p:blipFill>
        <p:spPr>
          <a:xfrm>
            <a:off x="2263140" y="2905049"/>
            <a:ext cx="362102" cy="342900"/>
          </a:xfrm>
          <a:prstGeom prst="rect">
            <a:avLst/>
          </a:prstGeom>
        </p:spPr>
      </p:pic>
      <p:sp>
        <p:nvSpPr>
          <p:cNvPr id="15" name="Shape 9"/>
          <p:cNvSpPr/>
          <p:nvPr/>
        </p:nvSpPr>
        <p:spPr>
          <a:xfrm>
            <a:off x="4164178" y="1904695"/>
            <a:ext cx="3066898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Text 10"/>
          <p:cNvSpPr txBox="1"/>
          <p:nvPr/>
        </p:nvSpPr>
        <p:spPr>
          <a:xfrm>
            <a:off x="5223967" y="2133295"/>
            <a:ext cx="1200607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9,993</a:t>
            </a:r>
            <a:endParaRPr lang="en-US" sz="2700" dirty="0"/>
          </a:p>
        </p:txBody>
      </p:sp>
      <p:sp>
        <p:nvSpPr>
          <p:cNvPr id="17" name="Text 11"/>
          <p:cNvSpPr txBox="1"/>
          <p:nvPr/>
        </p:nvSpPr>
        <p:spPr>
          <a:xfrm>
            <a:off x="4748479" y="2600554"/>
            <a:ext cx="20098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Posyandu health centers</a:t>
            </a:r>
            <a:endParaRPr lang="en-US" sz="1200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rcRect t="-9587" b="-9587"/>
          <a:stretch/>
        </p:blipFill>
        <p:spPr>
          <a:xfrm>
            <a:off x="5532120" y="2905049"/>
            <a:ext cx="323698" cy="342900"/>
          </a:xfrm>
          <a:prstGeom prst="rect">
            <a:avLst/>
          </a:prstGeom>
        </p:spPr>
      </p:pic>
      <p:sp>
        <p:nvSpPr>
          <p:cNvPr id="19" name="Shape 12"/>
          <p:cNvSpPr/>
          <p:nvPr/>
        </p:nvSpPr>
        <p:spPr>
          <a:xfrm>
            <a:off x="914400" y="3619195"/>
            <a:ext cx="3066898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Text 13"/>
          <p:cNvSpPr txBox="1"/>
          <p:nvPr/>
        </p:nvSpPr>
        <p:spPr>
          <a:xfrm>
            <a:off x="1994306" y="3847795"/>
            <a:ext cx="116220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8B5CF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10M+</a:t>
            </a:r>
            <a:endParaRPr lang="en-US" sz="2700" dirty="0"/>
          </a:p>
        </p:txBody>
      </p:sp>
      <p:sp>
        <p:nvSpPr>
          <p:cNvPr id="21" name="Text 14"/>
          <p:cNvSpPr txBox="1"/>
          <p:nvPr/>
        </p:nvSpPr>
        <p:spPr>
          <a:xfrm>
            <a:off x="1809598" y="4315054"/>
            <a:ext cx="13908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Children under 5</a:t>
            </a:r>
            <a:endParaRPr lang="en-US" sz="1200" dirty="0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rcRect t="-10540" b="-10540"/>
          <a:stretch/>
        </p:blipFill>
        <p:spPr>
          <a:xfrm>
            <a:off x="2319833" y="4619549"/>
            <a:ext cx="247802" cy="342900"/>
          </a:xfrm>
          <a:prstGeom prst="rect">
            <a:avLst/>
          </a:prstGeom>
        </p:spPr>
      </p:pic>
      <p:sp>
        <p:nvSpPr>
          <p:cNvPr id="23" name="Shape 15"/>
          <p:cNvSpPr/>
          <p:nvPr/>
        </p:nvSpPr>
        <p:spPr>
          <a:xfrm>
            <a:off x="4164178" y="3619195"/>
            <a:ext cx="3066898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E2F0CB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Text 16"/>
          <p:cNvSpPr txBox="1"/>
          <p:nvPr/>
        </p:nvSpPr>
        <p:spPr>
          <a:xfrm>
            <a:off x="5314493" y="3847795"/>
            <a:ext cx="1019556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0B98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8M+</a:t>
            </a:r>
            <a:endParaRPr lang="en-US" sz="2700" dirty="0"/>
          </a:p>
        </p:txBody>
      </p:sp>
      <p:sp>
        <p:nvSpPr>
          <p:cNvPr id="25" name="Text 17"/>
          <p:cNvSpPr txBox="1"/>
          <p:nvPr/>
        </p:nvSpPr>
        <p:spPr>
          <a:xfrm>
            <a:off x="5052974" y="4315054"/>
            <a:ext cx="14008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Mothers monthly</a:t>
            </a:r>
            <a:endParaRPr lang="en-US" sz="1200" dirty="0"/>
          </a:p>
        </p:txBody>
      </p:sp>
      <p:pic>
        <p:nvPicPr>
          <p:cNvPr id="26" name="Image 6" descr="preencoded.png"/>
          <p:cNvPicPr>
            <a:picLocks noChangeAspect="1"/>
          </p:cNvPicPr>
          <p:nvPr/>
        </p:nvPicPr>
        <p:blipFill>
          <a:blip r:embed="rId9"/>
          <a:srcRect t="-9186" b="-9186"/>
          <a:stretch/>
        </p:blipFill>
        <p:spPr>
          <a:xfrm>
            <a:off x="5603443" y="4619549"/>
            <a:ext cx="181051" cy="342900"/>
          </a:xfrm>
          <a:prstGeom prst="rect">
            <a:avLst/>
          </a:prstGeom>
        </p:spPr>
      </p:pic>
      <p:sp>
        <p:nvSpPr>
          <p:cNvPr id="27" name="Shape 18"/>
          <p:cNvSpPr/>
          <p:nvPr/>
        </p:nvSpPr>
        <p:spPr>
          <a:xfrm>
            <a:off x="914400" y="5372100"/>
            <a:ext cx="6314846" cy="1524305"/>
          </a:xfrm>
          <a:prstGeom prst="roundRect">
            <a:avLst>
              <a:gd name="adj" fmla="val 7498"/>
            </a:avLst>
          </a:prstGeom>
          <a:solidFill>
            <a:srgbClr val="FFFFFF"/>
          </a:solidFill>
          <a:ln w="50800">
            <a:solidFill>
              <a:srgbClr val="C7CEEA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Text 19"/>
          <p:cNvSpPr txBox="1"/>
          <p:nvPr/>
        </p:nvSpPr>
        <p:spPr>
          <a:xfrm>
            <a:off x="3615538" y="5600700"/>
            <a:ext cx="1172261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3B82F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$1.2B</a:t>
            </a:r>
            <a:endParaRPr lang="en-US" sz="2700" dirty="0"/>
          </a:p>
        </p:txBody>
      </p:sp>
      <p:sp>
        <p:nvSpPr>
          <p:cNvPr id="29" name="Text 20"/>
          <p:cNvSpPr txBox="1"/>
          <p:nvPr/>
        </p:nvSpPr>
        <p:spPr>
          <a:xfrm>
            <a:off x="2821838" y="6067044"/>
            <a:ext cx="2610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Allocated for stunting prevention</a:t>
            </a:r>
            <a:endParaRPr lang="en-US" sz="1200" dirty="0"/>
          </a:p>
        </p:txBody>
      </p:sp>
      <p:pic>
        <p:nvPicPr>
          <p:cNvPr id="30" name="Image 7" descr="preencoded.png"/>
          <p:cNvPicPr>
            <a:picLocks noChangeAspect="1"/>
          </p:cNvPicPr>
          <p:nvPr/>
        </p:nvPicPr>
        <p:blipFill>
          <a:blip r:embed="rId10"/>
          <a:srcRect t="-9587" b="-9587"/>
          <a:stretch/>
        </p:blipFill>
        <p:spPr>
          <a:xfrm>
            <a:off x="3907231" y="6372454"/>
            <a:ext cx="323698" cy="342900"/>
          </a:xfrm>
          <a:prstGeom prst="rect">
            <a:avLst/>
          </a:prstGeom>
        </p:spPr>
      </p:pic>
      <p:sp>
        <p:nvSpPr>
          <p:cNvPr id="31" name="Shape 21"/>
          <p:cNvSpPr/>
          <p:nvPr/>
        </p:nvSpPr>
        <p:spPr>
          <a:xfrm>
            <a:off x="7576718" y="2952598"/>
            <a:ext cx="3733495" cy="2210105"/>
          </a:xfrm>
          <a:prstGeom prst="roundRect">
            <a:avLst>
              <a:gd name="adj" fmla="val 3567"/>
            </a:avLst>
          </a:prstGeom>
          <a:solidFill>
            <a:srgbClr val="FFFFFF">
              <a:alpha val="70000"/>
            </a:srgbClr>
          </a:solidFill>
          <a:ln w="50800">
            <a:solidFill>
              <a:srgbClr val="C7CEEA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32" name="Image 8" descr="preencoded.png"/>
          <p:cNvPicPr>
            <a:picLocks noChangeAspect="1"/>
          </p:cNvPicPr>
          <p:nvPr/>
        </p:nvPicPr>
        <p:blipFill>
          <a:blip r:embed="rId11"/>
          <a:srcRect t="77" b="77"/>
          <a:stretch/>
        </p:blipFill>
        <p:spPr>
          <a:xfrm>
            <a:off x="7766914" y="3143707"/>
            <a:ext cx="3353105" cy="1828800"/>
          </a:xfrm>
          <a:prstGeom prst="rect">
            <a:avLst/>
          </a:prstGeom>
        </p:spPr>
      </p:pic>
      <p:sp>
        <p:nvSpPr>
          <p:cNvPr id="33" name="Text 22"/>
          <p:cNvSpPr txBox="1"/>
          <p:nvPr/>
        </p:nvSpPr>
        <p:spPr>
          <a:xfrm>
            <a:off x="7589520" y="5324551"/>
            <a:ext cx="3834079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D28D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Our app reaches health workers across all provinces of Indonesia!</a:t>
            </a:r>
            <a:endParaRPr lang="en-US" sz="1300" dirty="0"/>
          </a:p>
        </p:txBody>
      </p:sp>
      <p:sp>
        <p:nvSpPr>
          <p:cNvPr id="34" name="Shape 23"/>
          <p:cNvSpPr/>
          <p:nvPr/>
        </p:nvSpPr>
        <p:spPr>
          <a:xfrm>
            <a:off x="2456993" y="7125005"/>
            <a:ext cx="7438644" cy="571500"/>
          </a:xfrm>
          <a:prstGeom prst="roundRect">
            <a:avLst>
              <a:gd name="adj" fmla="val 160000"/>
            </a:avLst>
          </a:prstGeom>
          <a:solidFill>
            <a:srgbClr val="FEF3C7"/>
          </a:solidFill>
          <a:ln w="25400">
            <a:solidFill>
              <a:srgbClr val="FBBF24"/>
            </a:solidFill>
            <a:prstDash val="solid"/>
          </a:ln>
        </p:spPr>
      </p:sp>
      <p:pic>
        <p:nvPicPr>
          <p:cNvPr id="35" name="Image 9" descr="preencoded.png"/>
          <p:cNvPicPr>
            <a:picLocks noChangeAspect="1"/>
          </p:cNvPicPr>
          <p:nvPr/>
        </p:nvPicPr>
        <p:blipFill>
          <a:blip r:embed="rId12"/>
          <a:srcRect t="-16423" b="-16423"/>
          <a:stretch/>
        </p:blipFill>
        <p:spPr>
          <a:xfrm>
            <a:off x="2704795" y="7258507"/>
            <a:ext cx="171907" cy="304495"/>
          </a:xfrm>
          <a:prstGeom prst="rect">
            <a:avLst/>
          </a:prstGeom>
        </p:spPr>
      </p:pic>
      <p:sp>
        <p:nvSpPr>
          <p:cNvPr id="36" name="Text 24"/>
          <p:cNvSpPr txBox="1"/>
          <p:nvPr/>
        </p:nvSpPr>
        <p:spPr>
          <a:xfrm>
            <a:off x="2990088" y="7295998"/>
            <a:ext cx="67729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B4530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Our solution impacts communities where stunting rates are 15-35% across provinces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8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286207" cy="6858000"/>
          </a:xfrm>
          <a:prstGeom prst="rect">
            <a:avLst/>
          </a:prstGeom>
          <a:solidFill>
            <a:srgbClr val="FF9AA2"/>
          </a:solidFill>
          <a:ln/>
          <a:effectLst>
            <a:outerShdw blurRad="12700" dist="292100" dir="16200000" algn="bl" rotWithShape="0">
              <a:srgbClr val="FFB7B2">
                <a:alpha val="10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287000" y="476402"/>
            <a:ext cx="1143000" cy="571500"/>
          </a:xfrm>
          <a:prstGeom prst="roundRect">
            <a:avLst>
              <a:gd name="adj" fmla="val 133333"/>
            </a:avLst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144000" y="5333695"/>
            <a:ext cx="1714500" cy="857707"/>
          </a:xfrm>
          <a:prstGeom prst="roundRect">
            <a:avLst>
              <a:gd name="adj" fmla="val 59228"/>
            </a:avLst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t="-4933" b="-4933"/>
          <a:stretch/>
        </p:blipFill>
        <p:spPr>
          <a:xfrm>
            <a:off x="609905" y="457200"/>
            <a:ext cx="390449" cy="381305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 t="-5600" b="-5600"/>
          <a:stretch/>
        </p:blipFill>
        <p:spPr>
          <a:xfrm>
            <a:off x="609905" y="5691226"/>
            <a:ext cx="342900" cy="381305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1001146" y="5857646"/>
            <a:ext cx="809244" cy="809244"/>
          </a:xfrm>
          <a:prstGeom prst="rect">
            <a:avLst/>
          </a:prstGeom>
        </p:spPr>
      </p:pic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rcRect l="-7143" r="-7143"/>
          <a:stretch/>
        </p:blipFill>
        <p:spPr>
          <a:xfrm>
            <a:off x="10963656" y="6258154"/>
            <a:ext cx="485546" cy="485546"/>
          </a:xfrm>
          <a:prstGeom prst="rect">
            <a:avLst/>
          </a:prstGeom>
        </p:spPr>
      </p:pic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14400" y="495605"/>
            <a:ext cx="457200" cy="457200"/>
          </a:xfrm>
          <a:prstGeom prst="rect">
            <a:avLst/>
          </a:prstGeom>
        </p:spPr>
      </p:pic>
      <p:sp>
        <p:nvSpPr>
          <p:cNvPr id="11" name="Text 4"/>
          <p:cNvSpPr txBox="1"/>
          <p:nvPr/>
        </p:nvSpPr>
        <p:spPr>
          <a:xfrm>
            <a:off x="1600200" y="381305"/>
            <a:ext cx="51252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Expected Impact 🚀</a:t>
            </a:r>
            <a:endParaRPr lang="en-US" sz="3600" dirty="0"/>
          </a:p>
        </p:txBody>
      </p:sp>
      <p:sp>
        <p:nvSpPr>
          <p:cNvPr id="12" name="Text 5"/>
          <p:cNvSpPr txBox="1"/>
          <p:nvPr/>
        </p:nvSpPr>
        <p:spPr>
          <a:xfrm>
            <a:off x="914400" y="1362456"/>
            <a:ext cx="5877763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Making a real difference for Indonesian children!</a:t>
            </a:r>
            <a:endParaRPr lang="en-US" sz="1800" dirty="0"/>
          </a:p>
        </p:txBody>
      </p:sp>
      <p:sp>
        <p:nvSpPr>
          <p:cNvPr id="13" name="Shape 6"/>
          <p:cNvSpPr/>
          <p:nvPr/>
        </p:nvSpPr>
        <p:spPr>
          <a:xfrm>
            <a:off x="914400" y="1904695"/>
            <a:ext cx="5143500" cy="1781251"/>
          </a:xfrm>
          <a:prstGeom prst="roundRect">
            <a:avLst>
              <a:gd name="adj" fmla="val 5490"/>
            </a:avLst>
          </a:prstGeom>
          <a:solidFill>
            <a:srgbClr val="FFFFFF"/>
          </a:solidFill>
          <a:ln w="50800">
            <a:solidFill>
              <a:srgbClr val="FF9AA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7"/>
          <p:cNvSpPr/>
          <p:nvPr/>
        </p:nvSpPr>
        <p:spPr>
          <a:xfrm>
            <a:off x="914400" y="3914546"/>
            <a:ext cx="5143500" cy="1781251"/>
          </a:xfrm>
          <a:prstGeom prst="roundRect">
            <a:avLst>
              <a:gd name="adj" fmla="val 5490"/>
            </a:avLst>
          </a:prstGeom>
          <a:solidFill>
            <a:srgbClr val="FFFFFF"/>
          </a:solidFill>
          <a:ln w="50800">
            <a:solidFill>
              <a:srgbClr val="FFDAC1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8"/>
          <p:cNvSpPr/>
          <p:nvPr/>
        </p:nvSpPr>
        <p:spPr>
          <a:xfrm>
            <a:off x="6286500" y="3914546"/>
            <a:ext cx="5143500" cy="1781251"/>
          </a:xfrm>
          <a:prstGeom prst="roundRect">
            <a:avLst>
              <a:gd name="adj" fmla="val 5490"/>
            </a:avLst>
          </a:prstGeom>
          <a:solidFill>
            <a:srgbClr val="FFFFFF"/>
          </a:solidFill>
          <a:ln w="50800">
            <a:solidFill>
              <a:srgbClr val="E2F0CB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Text 9"/>
          <p:cNvSpPr txBox="1"/>
          <p:nvPr/>
        </p:nvSpPr>
        <p:spPr>
          <a:xfrm>
            <a:off x="3115361" y="2180844"/>
            <a:ext cx="102870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EC489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1M+</a:t>
            </a:r>
            <a:endParaRPr lang="en-US" sz="3000" dirty="0"/>
          </a:p>
        </p:txBody>
      </p:sp>
      <p:sp>
        <p:nvSpPr>
          <p:cNvPr id="17" name="Text 10"/>
          <p:cNvSpPr txBox="1"/>
          <p:nvPr/>
        </p:nvSpPr>
        <p:spPr>
          <a:xfrm>
            <a:off x="1732788" y="2714854"/>
            <a:ext cx="36438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Children measured with higher accuracy</a:t>
            </a:r>
            <a:endParaRPr lang="en-US" sz="1300" dirty="0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8"/>
          <a:srcRect t="-5452" b="-5452"/>
          <a:stretch/>
        </p:blipFill>
        <p:spPr>
          <a:xfrm>
            <a:off x="3400654" y="3076956"/>
            <a:ext cx="171907" cy="381305"/>
          </a:xfrm>
          <a:prstGeom prst="rect">
            <a:avLst/>
          </a:prstGeom>
        </p:spPr>
      </p:pic>
      <p:sp>
        <p:nvSpPr>
          <p:cNvPr id="19" name="Shape 11"/>
          <p:cNvSpPr/>
          <p:nvPr/>
        </p:nvSpPr>
        <p:spPr>
          <a:xfrm>
            <a:off x="6286500" y="1904695"/>
            <a:ext cx="5143500" cy="1781251"/>
          </a:xfrm>
          <a:prstGeom prst="roundRect">
            <a:avLst>
              <a:gd name="adj" fmla="val 5490"/>
            </a:avLst>
          </a:prstGeom>
          <a:solidFill>
            <a:srgbClr val="FFFFFF"/>
          </a:solidFill>
          <a:ln w="50800">
            <a:solidFill>
              <a:srgbClr val="FFB7B2"/>
            </a:solidFill>
            <a:prstDash val="solid"/>
          </a:ln>
          <a:effectLst>
            <a:outerShdw blurRad="12700" dist="762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Text 12"/>
          <p:cNvSpPr txBox="1"/>
          <p:nvPr/>
        </p:nvSpPr>
        <p:spPr>
          <a:xfrm>
            <a:off x="7764170" y="2714854"/>
            <a:ext cx="231983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Faster Posyandu sessions</a:t>
            </a:r>
            <a:endParaRPr lang="en-US" sz="1300" dirty="0"/>
          </a:p>
        </p:txBody>
      </p:sp>
      <p:sp>
        <p:nvSpPr>
          <p:cNvPr id="21" name="Text 13"/>
          <p:cNvSpPr txBox="1"/>
          <p:nvPr/>
        </p:nvSpPr>
        <p:spPr>
          <a:xfrm>
            <a:off x="8448142" y="2180844"/>
            <a:ext cx="1114654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B82F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50%</a:t>
            </a:r>
            <a:endParaRPr lang="en-US" sz="3000" dirty="0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9"/>
          <a:srcRect t="-5600" b="-5600"/>
          <a:stretch/>
        </p:blipFill>
        <p:spPr>
          <a:xfrm>
            <a:off x="8686800" y="3076956"/>
            <a:ext cx="342900" cy="381305"/>
          </a:xfrm>
          <a:prstGeom prst="rect">
            <a:avLst/>
          </a:prstGeom>
        </p:spPr>
      </p:pic>
      <p:sp>
        <p:nvSpPr>
          <p:cNvPr id="23" name="Text 14"/>
          <p:cNvSpPr txBox="1"/>
          <p:nvPr/>
        </p:nvSpPr>
        <p:spPr>
          <a:xfrm>
            <a:off x="2446020" y="4724705"/>
            <a:ext cx="2214677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Months earlier detection</a:t>
            </a:r>
            <a:endParaRPr lang="en-US" sz="1300" dirty="0"/>
          </a:p>
        </p:txBody>
      </p:sp>
      <p:sp>
        <p:nvSpPr>
          <p:cNvPr id="24" name="Text 15"/>
          <p:cNvSpPr txBox="1"/>
          <p:nvPr/>
        </p:nvSpPr>
        <p:spPr>
          <a:xfrm>
            <a:off x="3364992" y="4190695"/>
            <a:ext cx="5340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0B98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</a:t>
            </a:r>
            <a:endParaRPr lang="en-US" sz="300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10"/>
          <a:srcRect t="-5600" b="-5600"/>
          <a:stretch/>
        </p:blipFill>
        <p:spPr>
          <a:xfrm>
            <a:off x="3314700" y="5086807"/>
            <a:ext cx="342900" cy="381305"/>
          </a:xfrm>
          <a:prstGeom prst="rect">
            <a:avLst/>
          </a:prstGeom>
        </p:spPr>
      </p:pic>
      <p:sp>
        <p:nvSpPr>
          <p:cNvPr id="26" name="Text 16"/>
          <p:cNvSpPr txBox="1"/>
          <p:nvPr/>
        </p:nvSpPr>
        <p:spPr>
          <a:xfrm>
            <a:off x="7750454" y="4724705"/>
            <a:ext cx="23481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Saved in healthcare costs</a:t>
            </a:r>
            <a:endParaRPr lang="en-US" sz="1300" dirty="0"/>
          </a:p>
        </p:txBody>
      </p:sp>
      <p:sp>
        <p:nvSpPr>
          <p:cNvPr id="27" name="Text 17"/>
          <p:cNvSpPr txBox="1"/>
          <p:nvPr/>
        </p:nvSpPr>
        <p:spPr>
          <a:xfrm>
            <a:off x="8311896" y="4190695"/>
            <a:ext cx="1381658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$50M</a:t>
            </a:r>
            <a:endParaRPr lang="en-US" sz="3000" dirty="0"/>
          </a:p>
        </p:txBody>
      </p:sp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11"/>
          <a:srcRect t="-4933" b="-4933"/>
          <a:stretch/>
        </p:blipFill>
        <p:spPr>
          <a:xfrm>
            <a:off x="8663026" y="5086807"/>
            <a:ext cx="390449" cy="381305"/>
          </a:xfrm>
          <a:prstGeom prst="rect">
            <a:avLst/>
          </a:prstGeom>
        </p:spPr>
      </p:pic>
      <p:sp>
        <p:nvSpPr>
          <p:cNvPr id="29" name="Shape 18"/>
          <p:cNvSpPr/>
          <p:nvPr/>
        </p:nvSpPr>
        <p:spPr>
          <a:xfrm>
            <a:off x="4103827" y="6001207"/>
            <a:ext cx="4143146" cy="647395"/>
          </a:xfrm>
          <a:prstGeom prst="roundRect">
            <a:avLst>
              <a:gd name="adj" fmla="val 33234"/>
            </a:avLst>
          </a:prstGeom>
          <a:solidFill>
            <a:srgbClr val="FFFFFF"/>
          </a:solidFill>
          <a:ln w="50800">
            <a:solidFill>
              <a:srgbClr val="C4B5FD"/>
            </a:solidFill>
            <a:prstDash val="solid"/>
          </a:ln>
        </p:spPr>
      </p:sp>
      <p:pic>
        <p:nvPicPr>
          <p:cNvPr id="30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4294022" y="6224321"/>
            <a:ext cx="142646" cy="190195"/>
          </a:xfrm>
          <a:prstGeom prst="rect">
            <a:avLst/>
          </a:prstGeom>
        </p:spPr>
      </p:pic>
      <p:sp>
        <p:nvSpPr>
          <p:cNvPr id="31" name="Text 19"/>
          <p:cNvSpPr txBox="1"/>
          <p:nvPr/>
        </p:nvSpPr>
        <p:spPr>
          <a:xfrm>
            <a:off x="4513478" y="6191402"/>
            <a:ext cx="368686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7C3AE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Prevention is better than treatment!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2075</Words>
  <Application>Microsoft Office PowerPoint</Application>
  <PresentationFormat>Widescreen</PresentationFormat>
  <Paragraphs>333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Montserrat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ccsa6789@outlook.com</cp:lastModifiedBy>
  <cp:revision>4</cp:revision>
  <dcterms:created xsi:type="dcterms:W3CDTF">2025-09-27T08:15:15Z</dcterms:created>
  <dcterms:modified xsi:type="dcterms:W3CDTF">2025-09-28T13:00:05Z</dcterms:modified>
</cp:coreProperties>
</file>